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4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5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7.xml" ContentType="application/vnd.openxmlformats-officedocument.presentationml.notesSlide+xml"/>
  <Override PartName="/ppt/tags/tag45.xml" ContentType="application/vnd.openxmlformats-officedocument.presentationml.tags+xml"/>
  <Override PartName="/ppt/notesSlides/notesSlide18.xml" ContentType="application/vnd.openxmlformats-officedocument.presentationml.notesSlide+xml"/>
  <Override PartName="/ppt/tags/tag46.xml" ContentType="application/vnd.openxmlformats-officedocument.presentationml.tags+xml"/>
  <Override PartName="/ppt/notesSlides/notesSlide19.xml" ContentType="application/vnd.openxmlformats-officedocument.presentationml.notesSlide+xml"/>
  <Override PartName="/ppt/tags/tag47.xml" ContentType="application/vnd.openxmlformats-officedocument.presentationml.tags+xml"/>
  <Override PartName="/ppt/notesSlides/notesSlide20.xml" ContentType="application/vnd.openxmlformats-officedocument.presentationml.notesSlide+xml"/>
  <Override PartName="/ppt/tags/tag48.xml" ContentType="application/vnd.openxmlformats-officedocument.presentationml.tags+xml"/>
  <Override PartName="/ppt/notesSlides/notesSlide21.xml" ContentType="application/vnd.openxmlformats-officedocument.presentationml.notesSlide+xml"/>
  <Override PartName="/ppt/tags/tag49.xml" ContentType="application/vnd.openxmlformats-officedocument.presentationml.tags+xml"/>
  <Override PartName="/ppt/notesSlides/notesSlide22.xml" ContentType="application/vnd.openxmlformats-officedocument.presentationml.notesSlide+xml"/>
  <Override PartName="/ppt/tags/tag50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26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27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28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29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30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31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32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33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34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35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36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37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38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39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40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41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42.xml" ContentType="application/vnd.openxmlformats-officedocument.presentationml.notesSlid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43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notesSlides/notesSlide44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notesSlides/notesSlide45.xml" ContentType="application/vnd.openxmlformats-officedocument.presentationml.notesSlide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notesSlides/notesSlide46.xml" ContentType="application/vnd.openxmlformats-officedocument.presentationml.notesSlid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7"/>
  </p:notesMasterIdLst>
  <p:sldIdLst>
    <p:sldId id="366" r:id="rId2"/>
    <p:sldId id="367" r:id="rId3"/>
    <p:sldId id="259" r:id="rId4"/>
    <p:sldId id="263" r:id="rId5"/>
    <p:sldId id="265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368" r:id="rId39"/>
    <p:sldId id="306" r:id="rId40"/>
    <p:sldId id="309" r:id="rId41"/>
    <p:sldId id="310" r:id="rId42"/>
    <p:sldId id="311" r:id="rId43"/>
    <p:sldId id="312" r:id="rId44"/>
    <p:sldId id="313" r:id="rId45"/>
    <p:sldId id="369" r:id="rId46"/>
    <p:sldId id="370" r:id="rId47"/>
    <p:sldId id="314" r:id="rId48"/>
    <p:sldId id="315" r:id="rId49"/>
    <p:sldId id="316" r:id="rId50"/>
    <p:sldId id="317" r:id="rId51"/>
    <p:sldId id="318" r:id="rId52"/>
    <p:sldId id="319" r:id="rId53"/>
    <p:sldId id="371" r:id="rId54"/>
    <p:sldId id="372" r:id="rId55"/>
    <p:sldId id="320" r:id="rId56"/>
    <p:sldId id="321" r:id="rId57"/>
    <p:sldId id="322" r:id="rId58"/>
    <p:sldId id="323" r:id="rId59"/>
    <p:sldId id="324" r:id="rId60"/>
    <p:sldId id="373" r:id="rId61"/>
    <p:sldId id="374" r:id="rId62"/>
    <p:sldId id="325" r:id="rId63"/>
    <p:sldId id="326" r:id="rId64"/>
    <p:sldId id="327" r:id="rId65"/>
    <p:sldId id="328" r:id="rId66"/>
    <p:sldId id="329" r:id="rId67"/>
    <p:sldId id="375" r:id="rId68"/>
    <p:sldId id="376" r:id="rId69"/>
    <p:sldId id="330" r:id="rId70"/>
    <p:sldId id="331" r:id="rId71"/>
    <p:sldId id="332" r:id="rId72"/>
    <p:sldId id="333" r:id="rId73"/>
    <p:sldId id="334" r:id="rId74"/>
    <p:sldId id="297" r:id="rId75"/>
    <p:sldId id="303" r:id="rId76"/>
    <p:sldId id="335" r:id="rId77"/>
    <p:sldId id="336" r:id="rId78"/>
    <p:sldId id="337" r:id="rId79"/>
    <p:sldId id="338" r:id="rId80"/>
    <p:sldId id="339" r:id="rId81"/>
    <p:sldId id="305" r:id="rId82"/>
    <p:sldId id="340" r:id="rId83"/>
    <p:sldId id="341" r:id="rId84"/>
    <p:sldId id="342" r:id="rId85"/>
    <p:sldId id="343" r:id="rId86"/>
    <p:sldId id="344" r:id="rId87"/>
    <p:sldId id="345" r:id="rId88"/>
    <p:sldId id="307" r:id="rId89"/>
    <p:sldId id="308" r:id="rId90"/>
    <p:sldId id="346" r:id="rId91"/>
    <p:sldId id="347" r:id="rId92"/>
    <p:sldId id="348" r:id="rId93"/>
    <p:sldId id="349" r:id="rId94"/>
    <p:sldId id="350" r:id="rId95"/>
    <p:sldId id="377" r:id="rId96"/>
    <p:sldId id="378" r:id="rId97"/>
    <p:sldId id="379" r:id="rId98"/>
    <p:sldId id="380" r:id="rId99"/>
    <p:sldId id="381" r:id="rId100"/>
    <p:sldId id="382" r:id="rId101"/>
    <p:sldId id="383" r:id="rId102"/>
    <p:sldId id="384" r:id="rId103"/>
    <p:sldId id="385" r:id="rId104"/>
    <p:sldId id="386" r:id="rId105"/>
    <p:sldId id="387" r:id="rId106"/>
    <p:sldId id="388" r:id="rId107"/>
    <p:sldId id="389" r:id="rId108"/>
    <p:sldId id="390" r:id="rId109"/>
    <p:sldId id="391" r:id="rId110"/>
    <p:sldId id="392" r:id="rId111"/>
    <p:sldId id="393" r:id="rId112"/>
    <p:sldId id="394" r:id="rId113"/>
    <p:sldId id="395" r:id="rId114"/>
    <p:sldId id="396" r:id="rId115"/>
    <p:sldId id="397" r:id="rId116"/>
    <p:sldId id="398" r:id="rId117"/>
    <p:sldId id="399" r:id="rId118"/>
    <p:sldId id="400" r:id="rId119"/>
    <p:sldId id="401" r:id="rId120"/>
    <p:sldId id="402" r:id="rId121"/>
    <p:sldId id="403" r:id="rId122"/>
    <p:sldId id="404" r:id="rId123"/>
    <p:sldId id="405" r:id="rId124"/>
    <p:sldId id="406" r:id="rId125"/>
    <p:sldId id="407" r:id="rId126"/>
    <p:sldId id="408" r:id="rId127"/>
    <p:sldId id="409" r:id="rId128"/>
    <p:sldId id="410" r:id="rId129"/>
    <p:sldId id="411" r:id="rId130"/>
    <p:sldId id="412" r:id="rId131"/>
    <p:sldId id="413" r:id="rId132"/>
    <p:sldId id="414" r:id="rId133"/>
    <p:sldId id="415" r:id="rId134"/>
    <p:sldId id="416" r:id="rId135"/>
    <p:sldId id="351" r:id="rId136"/>
    <p:sldId id="352" r:id="rId137"/>
    <p:sldId id="353" r:id="rId138"/>
    <p:sldId id="356" r:id="rId139"/>
    <p:sldId id="357" r:id="rId140"/>
    <p:sldId id="358" r:id="rId141"/>
    <p:sldId id="359" r:id="rId142"/>
    <p:sldId id="360" r:id="rId143"/>
    <p:sldId id="361" r:id="rId144"/>
    <p:sldId id="362" r:id="rId145"/>
    <p:sldId id="363" r:id="rId146"/>
    <p:sldId id="364" r:id="rId147"/>
    <p:sldId id="365" r:id="rId148"/>
    <p:sldId id="417" r:id="rId149"/>
    <p:sldId id="418" r:id="rId150"/>
    <p:sldId id="419" r:id="rId151"/>
    <p:sldId id="420" r:id="rId152"/>
    <p:sldId id="421" r:id="rId153"/>
    <p:sldId id="422" r:id="rId154"/>
    <p:sldId id="423" r:id="rId155"/>
    <p:sldId id="424" r:id="rId156"/>
    <p:sldId id="425" r:id="rId157"/>
    <p:sldId id="426" r:id="rId158"/>
    <p:sldId id="427" r:id="rId159"/>
    <p:sldId id="428" r:id="rId160"/>
    <p:sldId id="429" r:id="rId161"/>
    <p:sldId id="430" r:id="rId162"/>
    <p:sldId id="431" r:id="rId163"/>
    <p:sldId id="432" r:id="rId164"/>
    <p:sldId id="433" r:id="rId165"/>
    <p:sldId id="434" r:id="rId166"/>
    <p:sldId id="435" r:id="rId167"/>
    <p:sldId id="436" r:id="rId168"/>
    <p:sldId id="437" r:id="rId169"/>
    <p:sldId id="438" r:id="rId170"/>
    <p:sldId id="439" r:id="rId171"/>
    <p:sldId id="440" r:id="rId172"/>
    <p:sldId id="441" r:id="rId173"/>
    <p:sldId id="442" r:id="rId174"/>
    <p:sldId id="443" r:id="rId175"/>
    <p:sldId id="444" r:id="rId176"/>
    <p:sldId id="445" r:id="rId177"/>
    <p:sldId id="446" r:id="rId178"/>
    <p:sldId id="447" r:id="rId179"/>
    <p:sldId id="448" r:id="rId180"/>
    <p:sldId id="449" r:id="rId181"/>
    <p:sldId id="450" r:id="rId182"/>
    <p:sldId id="451" r:id="rId183"/>
    <p:sldId id="452" r:id="rId184"/>
    <p:sldId id="453" r:id="rId185"/>
    <p:sldId id="454" r:id="rId186"/>
    <p:sldId id="455" r:id="rId187"/>
    <p:sldId id="456" r:id="rId188"/>
    <p:sldId id="457" r:id="rId189"/>
    <p:sldId id="458" r:id="rId190"/>
    <p:sldId id="459" r:id="rId191"/>
    <p:sldId id="460" r:id="rId192"/>
    <p:sldId id="461" r:id="rId193"/>
    <p:sldId id="462" r:id="rId194"/>
    <p:sldId id="463" r:id="rId195"/>
    <p:sldId id="464" r:id="rId196"/>
    <p:sldId id="465" r:id="rId197"/>
    <p:sldId id="466" r:id="rId198"/>
    <p:sldId id="467" r:id="rId199"/>
    <p:sldId id="468" r:id="rId200"/>
    <p:sldId id="469" r:id="rId201"/>
    <p:sldId id="470" r:id="rId202"/>
    <p:sldId id="471" r:id="rId203"/>
    <p:sldId id="472" r:id="rId204"/>
    <p:sldId id="473" r:id="rId205"/>
    <p:sldId id="474" r:id="rId206"/>
    <p:sldId id="475" r:id="rId207"/>
    <p:sldId id="476" r:id="rId208"/>
    <p:sldId id="477" r:id="rId209"/>
    <p:sldId id="478" r:id="rId210"/>
    <p:sldId id="479" r:id="rId211"/>
    <p:sldId id="480" r:id="rId212"/>
    <p:sldId id="481" r:id="rId213"/>
    <p:sldId id="354" r:id="rId214"/>
    <p:sldId id="355" r:id="rId215"/>
    <p:sldId id="482" r:id="rId216"/>
    <p:sldId id="483" r:id="rId217"/>
    <p:sldId id="484" r:id="rId218"/>
    <p:sldId id="485" r:id="rId219"/>
    <p:sldId id="486" r:id="rId220"/>
    <p:sldId id="487" r:id="rId221"/>
    <p:sldId id="488" r:id="rId222"/>
    <p:sldId id="489" r:id="rId223"/>
    <p:sldId id="490" r:id="rId224"/>
    <p:sldId id="491" r:id="rId225"/>
    <p:sldId id="492" r:id="rId2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ECDD"/>
    <a:srgbClr val="FEE9D8"/>
    <a:srgbClr val="404040"/>
    <a:srgbClr val="ECE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0" autoAdjust="0"/>
    <p:restoredTop sz="94660"/>
  </p:normalViewPr>
  <p:slideViewPr>
    <p:cSldViewPr snapToGrid="0">
      <p:cViewPr>
        <p:scale>
          <a:sx n="100" d="100"/>
          <a:sy n="100" d="100"/>
        </p:scale>
        <p:origin x="12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presProps" Target="pres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viewProps" Target="viewProp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35FC2-BAD9-4257-8402-36103D42B28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B587C-B98A-4D11-8C62-D2EE87E56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2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84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28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8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88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57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8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84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35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10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57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9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492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545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70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047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00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85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57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84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F1599-42F3-6BA2-0FA1-E4349221E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B0ACC9-861E-FC43-5724-C71C3F71BE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3689C9-F288-1C12-0A02-20B6ADE34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2AB01-600C-3B87-C826-59EC08BD1C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56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2126F-97B1-0C47-9A53-D9774BF06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16BC50-D20F-4C80-CE13-25C02A5DA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9166CB-C32F-1D03-0A5C-ABBEEBEB0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FE9C7-E279-1DE0-F177-D5AF9E4833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60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54AC8-FC87-F6B0-F571-E26374EDE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201B33-FF10-2D83-17B3-EB902429EB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77925-7E17-7148-0D56-4FA610E6B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B7B45-B347-3090-0F08-2888CCA59F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66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795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BF138-E10A-839A-E9C1-979BE3083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02EFDD-1EB2-A535-28C2-9DCCE0D53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1D8A8A-5C31-4D46-EADF-FA1E29F94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F7DA3-F23B-6A1F-9724-B98405B2F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78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B7F00-83B1-600A-162F-AE870E108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6529A9-F467-7C48-5E2B-B759AD45F3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173874-64D7-6445-4DD1-EE0D8C574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535D-0E12-2C7C-EF05-B88105078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548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C4952-1E34-1238-9D12-BE97A0010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88836D-C163-EB24-E2D3-23C56925B8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0B1C73-D625-CE03-D251-5696B8618C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05A81-359A-1500-FE5B-B14C5A9414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333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61A9C-C010-6A4E-0432-43F14BAD3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03DFB8-25B0-C5FC-D770-174CF9EB6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51B259-B372-C94E-ADBF-B88D161AE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87BD9-F7EA-F210-2307-598213D91E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01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A4460-64D9-12FA-C8DC-A1B90C8FB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2471FC-616D-8920-DBAC-A632086DE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661134-F512-3A9A-1400-666A2A8E2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408BD-9A97-A2D2-7F82-E49FC4582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610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44805-8F45-F4F6-C7D5-F65C288C2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84E81E-3885-D1BE-B286-81C85F027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A4FD88-AD92-9509-24A8-237F11B0EC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E2D8D-0DD2-75D8-0D54-66F208CA0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833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8B499-D6C3-46D5-4BD3-25C7D0EC7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A14015-0A98-AA75-A882-9B21133E3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26EAD5-F31A-F7C3-00BB-829701193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6526C-151B-9C06-AA69-323B323F6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884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847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58CDC-195A-847B-0852-7B250CD70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DCA032-FD60-BB48-21EB-0909500160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129DFD-FB7F-74AD-F0AB-EC25579ED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30307-039E-A151-F9A8-16B35A68DE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708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425B4-3CE2-56BF-A34F-61087EAE1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58BF55-CD2F-C097-6A5C-CC4C5EE12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86F5B3-D729-D122-2AEA-3A33105683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8EAEC-BF84-3B1C-9AAD-695F226AF4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20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328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68F51-C3F2-4622-6D76-B9DF9AEF5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9903AB-1C5B-2524-0742-4809118D33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1F17EE-D10D-8E1E-F8DE-68A99C131F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5FD74-9DA1-6B93-E6DC-3D612E8A87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924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27EDB-52A1-0880-F37F-C9C231D14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C7E1C5-DDE5-9545-BC56-1E8AAC7FF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A378FC-CD3E-D296-738F-E13D8E476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DB6A0-0072-DF78-C846-45C0BF44BC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521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05E4B-6E9C-97C6-0DB6-8AEFF2806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4FD000-E6B1-4C4B-2099-05667A6AC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CC53BE-259C-CAD8-4ED7-71CDC3633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00442-CAF7-A375-8A8F-CF979ED0F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438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8AA68-64BB-E580-B35B-A3DCE6C5D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8181D0-F8DE-A26F-032D-CADE8A6BC9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AA2FB2-6B49-22EC-F280-8F9C0133EB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9D75F-1F3D-CB63-EDC3-4AFF44344B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811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A0EF9-6CAD-A2DD-AEB9-B1ECC2C4A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AC3685-DBC9-F389-753F-AD88DB8E6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E306F2-6786-211C-47F6-F7267A6F8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33585-3767-3F3E-15EC-7A01B29F41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07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6C605-4599-4294-F62B-7803A398C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C8FC9B-7077-5D25-8825-2B12E67808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4A22B4-7D65-4D62-6E65-4D43E408A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09459-B29D-5960-CD51-7E90F35924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631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97AE2-EFA9-941C-1FFB-64D2500F3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8C3A60-AB7E-B241-A400-3CADD160D8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85DF4C-B463-9AE2-7DF8-B09EFA2DF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517DF-64F9-4FE0-FD47-374AFE1F0F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75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35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40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58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10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5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71832-7EA1-F1E7-BDE3-DD5D1666F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01E7B-90EC-167B-3D11-394670C19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A9E8E-F8BC-9824-56C3-4C2B38E28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99E7F-8E0A-45BA-E29D-E64BBE24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1F179-CE37-8C99-553A-E3139102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62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60A6-8C45-21CB-48D3-6CCBF9D30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117DC-6B25-F2B6-E4A9-560666577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5DEA7-FC58-FC1B-BEB3-6844B85A2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9D8FB-E36C-849C-60D1-F3A5F56BF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03117-E0E7-FEFF-32D5-5BE21C1FD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87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AAEA23-95CE-C6E1-4D34-2783BCE4C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439229-11E6-8507-BB29-181F73037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4D786-470A-C53E-1C78-03AAFD358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85A98-41C2-29E1-FC3A-DAE288769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2CF98-759A-48EB-EC9D-67DAB272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11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7D212-2018-E321-EA6E-2E28625E4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D36E7-C30A-BB90-7061-D312A9B72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E793C-9AE0-8797-E620-0250FCF39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225BE-9ACD-FD56-5EB9-FE7198C3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D2B1D-ADAF-FE58-5BD0-63F6ECDC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52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37030-7FD3-89DA-BFF2-E5C25ED8A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9BC0A-28C2-EBC4-2554-3F714A353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CDA96-BAEE-A0F1-555F-3F4A66CA7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D3C68-8DEC-1DDC-E151-8E339CFA5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9B826-B533-266F-620F-1B0DDA977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9CD41-D94D-B21B-AD19-C2397014F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A4BEF-F605-392A-0E7E-CB6E9E105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2C362-09C1-603D-198C-87E3AAEAC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71C74-733A-8262-97A6-E863A0C80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658EF-8C9D-B3F6-9027-8A74291CB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1597D-19ED-EA3E-C243-E6CBD9518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9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C094F-D0EC-C61D-E90F-B3F0C94FA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15CAD-C74E-26F8-29C6-2F59F55B6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9C36C0-82EB-1D1A-9359-919B2A4AF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0B6F2-434A-37B8-9741-F5C6A53D17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4FCCD8-6407-EA34-9A4B-26334A7F29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C1FF8A-2824-AC6D-8899-CFF67974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DBE334-3728-121A-FA43-F3CF970F2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50CD2-3797-428D-93A9-E8A3C2B9B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4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131E2-AC43-76F2-1F67-B14BEAFD6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5FEF48-802A-2E86-FB40-B5588A7D4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D786F-3EC5-A0F4-7480-091E24FFD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BE8A5D-BB11-874A-BB41-715A33D8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2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27DE9-3024-A3FB-19AE-C4B18F7F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595189-201D-E725-2823-5D55C51E0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E1376-011B-DD1A-A4EA-5796B32E0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71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F82B-3C10-8DC4-CE39-F60431B7B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D1408-6B49-7236-D0C8-693E1F840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2DC1D-85AF-5B40-F80C-CEB35B175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36EDD-B7CD-F2FD-4257-040538DED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4C4E8-2CA9-A0E4-C1CD-388E6182F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C356E-F51A-072B-B05B-E402D5C1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6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98D7B-DAE8-C78D-63C5-8D2D993BD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11EAF6-8181-337B-C66D-4CB26B78DF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0EE2C-7168-E6C9-AA8E-C4E3DFC41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0D385-0D34-C572-D5B8-747AC71D7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98CBE-72C4-EE44-787F-47DF85B99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5ABEDB-0833-B2CE-564A-033FB1AFC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9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68756E-0C75-E5EA-CAB8-5DE3A9A1F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EFF7A-CEE1-42AB-F601-D61EC8B57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10413-9921-7186-4471-EA1DFA4733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0FA77B-66F2-4EF2-B006-9619A1161A8B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B8390-56E1-F43D-DDFB-E58EBCB41A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2DF00-CA34-6162-C81D-04AB3AD33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3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0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6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7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8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0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4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7" Type="http://schemas.openxmlformats.org/officeDocument/2006/relationships/image" Target="../media/image1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6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7" Type="http://schemas.openxmlformats.org/officeDocument/2006/relationships/image" Target="../media/image1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8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2.svg"/><Relationship Id="rId5" Type="http://schemas.openxmlformats.org/officeDocument/2006/relationships/image" Target="../media/image131.png"/><Relationship Id="rId4" Type="http://schemas.openxmlformats.org/officeDocument/2006/relationships/image" Target="../media/image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4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7" Type="http://schemas.openxmlformats.org/officeDocument/2006/relationships/image" Target="../media/image1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image" Target="../media/image1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7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7" Type="http://schemas.openxmlformats.org/officeDocument/2006/relationships/image" Target="../media/image1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4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6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7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0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4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6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7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8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4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1.mp4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6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8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0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tags" Target="../tags/tag1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6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7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8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0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4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7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8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0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4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14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6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7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8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tags" Target="../tags/tag1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0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4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7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tags" Target="../tags/tag16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8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0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4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6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7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0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4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tags" Target="../tags/tag17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6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7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8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0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4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18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tags" Target="../tags/tag18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7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8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9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0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21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2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3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4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5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6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7.xml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8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29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0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1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6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5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5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image" Target="../media/image6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image" Target="../media/image6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image" Target="../media/image6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image" Target="../media/image6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.mp4"/><Relationship Id="rId7" Type="http://schemas.openxmlformats.org/officeDocument/2006/relationships/image" Target="../media/image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.mp4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6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7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8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0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4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6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7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0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1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4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6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7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7" Type="http://schemas.openxmlformats.org/officeDocument/2006/relationships/image" Target="../media/image8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88.png"/><Relationship Id="rId4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0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4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6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7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8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tags" Target="../tags/tag81.xml"/><Relationship Id="rId7" Type="http://schemas.openxmlformats.org/officeDocument/2006/relationships/image" Target="../media/image10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tags" Target="../tags/tag82.xml"/><Relationship Id="rId7" Type="http://schemas.openxmlformats.org/officeDocument/2006/relationships/image" Target="../media/image10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4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8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A0A6E0-6441-10D8-EA3A-7FFB396D9B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b="597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360BD7-58C9-7325-107C-2F4FCD228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4" y="1600200"/>
            <a:ext cx="11914632" cy="2174939"/>
          </a:xfrm>
        </p:spPr>
        <p:txBody>
          <a:bodyPr>
            <a:noAutofit/>
          </a:bodyPr>
          <a:lstStyle/>
          <a:p>
            <a:r>
              <a:rPr lang="en-US" sz="6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PRECALCULUS</a:t>
            </a:r>
            <a:br>
              <a:rPr lang="en-US" sz="6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</a:br>
            <a:r>
              <a:rPr lang="en-US" sz="6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FINAL EXAM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A78504-063C-D0D3-C0EE-4B3266CFFC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Academic Achievement Center</a:t>
            </a: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Peer Assisted Learning</a:t>
            </a:r>
          </a:p>
        </p:txBody>
      </p:sp>
    </p:spTree>
    <p:extLst>
      <p:ext uri="{BB962C8B-B14F-4D97-AF65-F5344CB8AC3E}">
        <p14:creationId xmlns:p14="http://schemas.microsoft.com/office/powerpoint/2010/main" val="3497598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F05DE-4D1A-3A9A-0146-AA3231E928BA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1.2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504555A8-DB60-332A-6B2E-047E595C3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14" y="0"/>
            <a:ext cx="4314486" cy="43144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722D7E-C73C-9E01-BD80-14F57CF668E8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971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2609F-3C29-25B7-140F-62A644869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31C33D-0D9A-185C-C61E-E6B06341C573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8F9C072-6CAB-D6F1-2163-38BDFB03A4F2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A108CC1-0B86-8484-7930-E9A43D1F2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4" name="Picture 1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6in,&#10; top=1in,&#10; headheight=12pt,&#10; headsep=25pt,&#10; footskip=30pt&#10;}&#10;&#10;&#10;\begin{document}&#10;&#10;\noindent [\textbf{B}] Let $f$ be the function defined by&#10;  \begin{equation*}&#10;   f=\{(-3,4),(-2,2),(-1,0),(0,1),(1,3),(2,4),(3,-1)\}&#10;  \end{equation*}&#10;  and let $g$ be the function defined by &#10;  \begin{equation*}&#10;   g=\{(-3,-2),(-2,0),(-1,-4),(0,0),(1,-3),(2,1),(3,2)\}&#10;  \end{equation*}&#10;  Compute the indicated value if it exists.&#10;&#10;\begin{enumerate}[label=\roman*.]&#10; \item $(g+f)(1)$&#10; \item $\left(\frac{f}{g}\right)(-2)$&#10; \item $(gf)(-3)$ &#10;\end{enumerate}&#10;&#10;\end{document}" title="IguanaTex Picture Display">
            <a:extLst>
              <a:ext uri="{FF2B5EF4-FFF2-40B4-BE49-F238E27FC236}">
                <a16:creationId xmlns:a16="http://schemas.microsoft.com/office/drawing/2014/main" id="{C50A342D-6009-47EF-3DD7-FD640A9E4FD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" y="153415"/>
            <a:ext cx="8615679" cy="41550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A405CD-5857-AFD4-5FBE-C5EADB7BBCD0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59BAC-1BC2-8793-8E78-0E6BB29B3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78F763-C470-328D-9666-D7E97BB0244C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A991FE4-AE9B-8342-0777-1EB47FE9A05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CE7399DF-D08A-5BA5-0DF0-977606E64B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 [\textbf{C}] Let $f(x)=x-1$ and $g(x)=\dfrac{1}{x-1}$, simplify the following expressions.&#10;  \begin{enumerate}[label=\roman*.]&#10;   &#10;   \item $(f+g)(x)$&#10;   &#10;   \item $(f-g)(x)$&#10;   &#10;   \item $(fg)(x)$&#10;   &#10;   \item $\left(\frac{f}{g}\right)(x)$&#10;   &#10;  \end{enumerate}&#10;&#10;&#10;\end{document}" title="IguanaTex Picture Display">
            <a:extLst>
              <a:ext uri="{FF2B5EF4-FFF2-40B4-BE49-F238E27FC236}">
                <a16:creationId xmlns:a16="http://schemas.microsoft.com/office/drawing/2014/main" id="{D3D87DEB-F344-52BE-CD57-601E8A7A8F6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4" y="144272"/>
            <a:ext cx="9963154" cy="40802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A0482F-5255-939E-5A8B-BA0F35ADCF73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7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A5C22-9E54-5858-5B48-C0911C7CE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8FBFAB-C4F7-775D-FEE1-5EF79DCCC4B7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E0D3F85-B071-77DC-C209-2F1ABAE0159A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2EAF8A3F-6E91-2222-5F3D-B489ED9B47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2" name="Picture 11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 [\textbf{D}] Let $r(x)=\dfrac{3-x}{x+1}$.&#10;  \begin{enumerate}[label=\roman*.]&#10;   &#10;   \item Find nontrivial functions $f$ and $g$ so that $r=fg$.&#10;   &#10;  \end{enumerate}&#10;&#10;&#10;\end{document}" title="IguanaTex Picture Display">
            <a:extLst>
              <a:ext uri="{FF2B5EF4-FFF2-40B4-BE49-F238E27FC236}">
                <a16:creationId xmlns:a16="http://schemas.microsoft.com/office/drawing/2014/main" id="{C74AEC0B-18AA-6F49-498D-255B0EDB242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2" y="190374"/>
            <a:ext cx="10861712" cy="17801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EEB729-C063-C321-CCBA-EC865924211F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0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B5C3D-A7C8-403F-7F5A-8267FFC0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375B75-F16B-46FB-8162-AE191E2A1C79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4CC664F-EE45-7974-0AF8-74CE9D42F404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074F3D43-3DDA-76EE-E5FD-DCA02F2005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 [\textbf{E}] Let $f(x)=-3x+5$.&#10;  \begin{enumerate}[label=\roman*.]&#10;   &#10;   \item Find and simplify the difference quotient using the formula: $\frac{f(x+h)-f(x)}{h}$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ECDAA6C0-72C9-FB85-6C9E-BFA940AE322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" y="299718"/>
            <a:ext cx="11496106" cy="1766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7E4FA0-2637-BE55-64C5-472443A248A2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6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F1976-0A30-D6EA-522B-A18A1733F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C2A57A-B6C7-2DF4-B6BF-121AE6E7AF02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DE690FE-F042-9A45-8CDA-249C728D0F03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55BFD0F-05E4-F711-84DD-0BCD2B6F68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Let $f(x)=x-x^2$.&#10;  \begin{enumerate}[label=\roman*.]&#10;   &#10;   \item Find and simplify the difference quotient using the formula: $\frac{f(x+h)-f(x)}{h}$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3F5E8BD2-989E-B22F-2AAA-68A5C4B5F4B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253998"/>
            <a:ext cx="11505185" cy="1796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812819-065A-D92E-68C9-6523DA08AA7B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0D3C2-DDA2-0CAB-4798-4C106AF5E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8F8AD3-CD91-515D-B793-3E17B6D1C3E5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5.3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0298F6-193B-3C55-B55D-7BA0299D142F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744B015-D963-2393-E68C-796A1B381CEC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5FE23D57-C380-B442-D381-E973DA6CD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22" y="0"/>
            <a:ext cx="4421078" cy="44210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2A03E5-AB55-AF03-C06F-E1008A08CD1C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793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A2859-E322-D402-6CE7-BDB5F964E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788859-67BE-6084-92B2-18B98B216DC9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7135E78-A10C-E39D-0556-66D898860C0E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A7EBBA7D-966A-CD9C-9978-827A55C1EC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Let $f(x)=4x+5$ and $g(t)=\sqrt{t}$, compute the following compositions, if any exist.&#10;  \begin{enumerate}[label=\roman*.]&#10;   &#10;   \item $(g\circ f)(0)$&#10;   &#10;   \item $(f \circ f)(2)$&#10;   &#10;   \item $(g \circ f)(-3)$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196A136F-5804-E557-F7C3-5E1A8FF2233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6" y="153416"/>
            <a:ext cx="11757824" cy="33853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FE2600-5BB1-2FFA-F419-5C953983BFDD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1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EE681-9EA2-E956-96E9-59076F770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498073-73ED-6DAE-C80C-3B9F46382789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620483E-B96D-3C3C-7834-E05197F1F49A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2A1F151-B6C9-1D36-E8A6-A15BE41E8C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2" name="Picture 11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6in,&#10; top=1in,&#10; headheight=12pt,&#10; headsep=25pt,&#10; footskip=30pt&#10;}&#10;&#10;&#10;\begin{document}&#10;\noindent&#10;[\textbf{B}] Let $f$ be the function defined by&#10;  \begin{equation*}&#10;   f=\{(-3,4),(-2,2),(-1,0),(0,1),(1,3),(2,4),(3,-1)\}&#10;  \end{equation*}&#10;  and let $g$ be the function defined by &#10;  \begin{equation*}&#10;   g=\{(-3,-2),(-2,0),(-1,-4),(0,0),(1,-3),(2,1),(3,2)\}&#10;  \end{equation*}&#10;  Compute the indicated value if it exists.&#10;  \begin{enumerate}[label=\roman*.]&#10;   &#10;   \item $(f\circ g)(3)$&#10;   &#10;   \item $(f\circ g)(-3)$&#10;   &#10;   \item $g(f(g(0)))$&#10;   &#10;   \item $f(f(f(f(f(1)))))$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2DC9F86E-2A41-2292-C9C0-D2AD586E77E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4" y="153418"/>
            <a:ext cx="8003031" cy="41379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FFF443-8DC3-B788-199E-D46E1CFD317B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C6AD4-78DA-F330-AC96-477EA5601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A8BEBC-6BFC-1584-15D1-3B545DC0B1E8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32AA405-A6BD-CA60-3BD4-9CFF1B4A3EBC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E57AC3F7-79FE-0A2C-9989-F156657F1F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f(x)=x^2-x+1$ and $g(t)=3t-5$. Simplify the indicated composition.&#10;  \begin{enumerate}[label=\roman*.]&#10;   &#10;   \item $(g\circ f)(x)$&#10;   &#10;   \item $(f\circ g)(t)$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D771DB2C-B208-F3BC-6401-C5E750672D3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7" y="125314"/>
            <a:ext cx="11735047" cy="25538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0D7CCA-356D-3B6C-083E-728939890EE4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2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6ACE8-9D8D-324C-0493-E343E2A1F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A58615-A2E7-1D55-C225-C19EEE19F6A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F704E0B-C596-7498-E803-800DED5A520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D930E8A0-0573-97F1-592F-0740C20359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Let $f(x)=x^2-x-1$ and $g(t)=\sqrt{t-5}$. Simplify the indicated composition.&#10;  \begin{enumerate}[label=\roman*.]&#10;   &#10;   \item $(g\circ f)(x)$&#10;   &#10;   \item $(f\circ g)(t)$&#10;      &#10;  \end{enumerate}&#10;&#10;\end{document}" title="IguanaTex Picture Display">
            <a:extLst>
              <a:ext uri="{FF2B5EF4-FFF2-40B4-BE49-F238E27FC236}">
                <a16:creationId xmlns:a16="http://schemas.microsoft.com/office/drawing/2014/main" id="{52B8D0FA-E544-96D1-9AC3-FCFF8BAE847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" y="219456"/>
            <a:ext cx="11731969" cy="25532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8EC089-4492-64C0-7AE9-7E1F76E27B42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A} Graph the function $h(t)=\frac{2}{3}t+\frac{1}{3}$.&#10;  \begin{enumerate}[label=\roman*.]&#10;   \item What is the slope?&#10;   \item State the axis intercepts, if they exist.&#10;  \end{enumerate}&#10;\end{document}" title="IguanaTex Picture Display">
            <a:extLst>
              <a:ext uri="{FF2B5EF4-FFF2-40B4-BE49-F238E27FC236}">
                <a16:creationId xmlns:a16="http://schemas.microsoft.com/office/drawing/2014/main" id="{68F34ADA-D702-DE55-A06E-5F4324BA08D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94" y="191365"/>
            <a:ext cx="8165486" cy="2303998"/>
          </a:xfrm>
          <a:prstGeom prst="rect">
            <a:avLst/>
          </a:prstGeom>
        </p:spPr>
      </p:pic>
      <p:pic>
        <p:nvPicPr>
          <p:cNvPr id="6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7AD3D48-9076-2693-4E81-9C3000E649A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C8CBCD-0022-6E22-C372-A92648951D75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8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ED02D-F4AC-50FF-3BC5-258274776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6C4FE9-865B-C986-B7F5-41CE66C2E7A7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0120AA3-8FE0-83A4-080D-5955715996F8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D2B8ED9-136C-409A-22C8-8FC7BEDD6B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Let $f(x)=-2x$, $g(t)=\sqrt{t}$, and $h(s)=|s|$. Simplify the indicated composition.&#10;  \begin{enumerate}[label=\roman*.]&#10;   &#10;   \item $(f\circ g\circ h)(s)$&#10;   &#10;   \item $(h\circ f\circ g)(t)$&#10;   &#10;   \item $(g\circ h\circ f)(x)$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99E61087-3747-8771-22DD-E55E9F1872F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1" y="135128"/>
            <a:ext cx="11784229" cy="33944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6F0DB3-7541-C4F5-DCEB-430D329A43B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0F585-8F7B-5ACA-38FD-70CC32BEA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45649A-D36D-DDA7-566B-F7C484B179D3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22D4DED-0C5F-5C6F-2870-2F232642DA64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DAC47716-09BB-90AA-173E-8C783DDFC0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Write $c(x)=\dfrac{x^2}{x^4+1}$ as a composition of two or more non-identity functions.&#10;&#10;\end{document}" title="IguanaTex Picture Display">
            <a:extLst>
              <a:ext uri="{FF2B5EF4-FFF2-40B4-BE49-F238E27FC236}">
                <a16:creationId xmlns:a16="http://schemas.microsoft.com/office/drawing/2014/main" id="{36B1E6B1-1839-9FEF-34F3-A65B9DD000C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4" y="114257"/>
            <a:ext cx="11781618" cy="13370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132447-1F6E-AA77-A135-A225C32E253E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8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EFB2B-7B73-EACF-4A80-5B4B87E0F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F0473D-171C-DEB6-7D82-4CC7C5D1C628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5.4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9CBBF8-8C8C-9561-1478-C9BCA7F5B6FF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8AC4533-7853-733E-A902-EF96C000071F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66A4BBB4-08D5-1D77-E63A-BDE2177C4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20" y="0"/>
            <a:ext cx="4373880" cy="43738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212A29-4770-EB9D-5B83-50C55D62965E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618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1F952-7513-954A-A783-AE89DC45D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5EFA26-E49D-170F-6962-9BE6AA90E8FD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7B69AD5-9A33-68D2-8485-391179D3B2AF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F1D0F9A1-58A5-16FF-324C-DC98B587A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Suppose $(2,-3)$ is on the graph of $y=f(x)$. Using function transformations, find a point on the graph of $y=3f(2x)-1$.&#10;&#10;\end{document}" title="IguanaTex Picture Display">
            <a:extLst>
              <a:ext uri="{FF2B5EF4-FFF2-40B4-BE49-F238E27FC236}">
                <a16:creationId xmlns:a16="http://schemas.microsoft.com/office/drawing/2014/main" id="{45E3CFC3-1083-1B76-89A2-E3E0EF767D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1" y="171703"/>
            <a:ext cx="11779505" cy="8985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9D6F5B-CD5B-FA5B-23EA-494047B7D183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4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50661-0B72-7CE3-DC8A-5EEA4F8FD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276524-1306-C465-5ED7-5654E5ABCAD1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402ED7E-5359-BB29-B76B-33B9C6A93D07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ED1872F5-43E7-92E2-8CBC-3E4600B580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Suppose $(2,-3)$ is on the graph of $y=f(x)$. Using function transformations, find a point on the graph of $y=5f(2x+1)+3$.&#10;&#10;\end{document}" title="IguanaTex Picture Display">
            <a:extLst>
              <a:ext uri="{FF2B5EF4-FFF2-40B4-BE49-F238E27FC236}">
                <a16:creationId xmlns:a16="http://schemas.microsoft.com/office/drawing/2014/main" id="{A2EE373F-52D1-5F78-7348-A20AEF5F813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4" y="244856"/>
            <a:ext cx="11774771" cy="8981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19042F-1769-2654-2EBD-823B25669E5D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3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3204E-6DF9-BE8E-AF13-B82611C1D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521EC7-5454-19FF-C859-D9027C9BA869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A02053B-759F-A5F7-6E6E-15D2FFF97942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7281C43-7E21-65A1-7141-7FEADA7CD3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Suppose $(2,-3)$ is on the graph of $y=f(x)$. Using function transformations, find a point on the graph of $f\left(\dfrac{7-2x}{4}\right)$.&#10;&#10;\end{document}" title="IguanaTex Picture Display">
            <a:extLst>
              <a:ext uri="{FF2B5EF4-FFF2-40B4-BE49-F238E27FC236}">
                <a16:creationId xmlns:a16="http://schemas.microsoft.com/office/drawing/2014/main" id="{60E3B1AC-F36E-4767-8B34-1642A6D3A1A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4" y="199136"/>
            <a:ext cx="11579134" cy="14010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D9B72C-C06C-C5AD-95E2-2D40CCE89D4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14D0D-0B6E-C925-F8EF-D02D458F6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CF5CD1-0ECC-3B87-29F4-80C9C26F7851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D746A6D-09E2-5E79-0031-B5E2983084B5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19149B90-6AB1-F90E-8543-5D7F417A54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Suppose $(2,-3)$ is on the graph of $y=f(x)$. Using function transformations, find a point on the graph of $\dfrac{4-f(3x-1)}{7}$.&#10;&#10;\end{document}" title="IguanaTex Picture Display">
            <a:extLst>
              <a:ext uri="{FF2B5EF4-FFF2-40B4-BE49-F238E27FC236}">
                <a16:creationId xmlns:a16="http://schemas.microsoft.com/office/drawing/2014/main" id="{5D0ACEFA-C9EF-4EF2-7467-56D50485F98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2" y="199136"/>
            <a:ext cx="11817064" cy="13279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D3BE5C-2F3B-406E-26BE-A4501530935D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9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9F09E-4B00-3A0B-3204-0D594A914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C74283-E8A7-6DCC-65EA-3D3BE1DEF3AD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C756D33-5CB3-8A2B-1938-64BC3531DAB7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70A5DF7E-1362-19DE-B273-2CDBBEE10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2" name="Picture 11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Given the graph $y=g(t)$&#10;\begin{enumerate}[label=\roman*.]&#10;   &#10;   \item Graph the transformation $\frac{1}{2}g(t+1)-1$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2EDA9E57-54FC-4A10-7DF8-780025DBDEF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7" y="226569"/>
            <a:ext cx="6832600" cy="10739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9A8170-64D7-65B3-C37F-695F0762D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8403" y="-9057"/>
            <a:ext cx="5093597" cy="45079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4E8A9E-0C9C-4E3F-2FB1-6CD234B9A865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0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899FF-BDF2-8C78-062E-BF459D228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9371B0-6F00-99E7-AE9C-B0A5669BD96B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7C74BCB-16EB-5F04-4512-966E36A7DB53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2D71520B-4186-24E8-146B-383DBB4FDD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Given the graph $y=S(t)$&#10;\begin{enumerate}[label=\roman*.]&#10;   &#10;   \item Graph the transformation $y=\frac{1}{2}S(-t+1)+1$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380D9D96-D8B3-E211-E77D-CACCE4B37EE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176612"/>
            <a:ext cx="6997192" cy="963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ABA0A1-5662-C236-41F3-6C3209FE9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0268" y="-13673"/>
            <a:ext cx="5031731" cy="45216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1CC41C-E853-BA83-5FB6-A6231669C4C5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9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BBD79-6408-FF0C-DDEF-0CC92A197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B1D6D0-718F-16A4-3ED5-08DE5379C9ED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5.5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3A3A6A-21EF-F740-606F-5C4E6CE4C152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560C7DC-9CF0-07BB-A554-7D991ED39DBC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ECEA1E39-2A86-D5F2-CFB5-62D3285E3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832" y="0"/>
            <a:ext cx="4392168" cy="43921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43B36D-8E24-FA15-7C28-EF1199C96233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50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B} Graph the function $j(w)=\dfrac{1-w}{2}$&#10;  \begin{enumerate}[label=\roman*.]&#10;   \item What is the slope?&#10;   \item State the axis intercepts, if they exist.&#10;  \end{enumerate}&#10;\end{document}" title="IguanaTex Picture Display">
            <a:extLst>
              <a:ext uri="{FF2B5EF4-FFF2-40B4-BE49-F238E27FC236}">
                <a16:creationId xmlns:a16="http://schemas.microsoft.com/office/drawing/2014/main" id="{34FDFD85-515F-E965-7811-B9020986C54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94" y="185015"/>
            <a:ext cx="8165486" cy="2652340"/>
          </a:xfrm>
          <a:prstGeom prst="rect">
            <a:avLst/>
          </a:prstGeom>
        </p:spPr>
      </p:pic>
      <p:pic>
        <p:nvPicPr>
          <p:cNvPr id="11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F6022BB-FE5A-DF3D-B696-FB507CF08A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2C931C-EDEA-F142-D1B9-5318FF238C49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BA977-DF67-E323-B27C-E72AA51F8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EAF2FC-979A-40E1-131E-47DA72F9E327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251171C-2186-83E8-C596-3CD360BF00DC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6833E770-9CB1-7930-11D1-B61EB19801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BFDE424-CBC3-FD61-DCB0-EBCBD3E84C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185" y="235712"/>
            <a:ext cx="9806940" cy="1405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BB84DD-9846-77AC-D29E-756603EC7B94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0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2ED20-0C96-CCBB-6FC5-5D2E6D3E3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3316DD-22A6-43D1-2823-D3107C461C24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5341DDC-46A0-0FDA-EB29-C46999DCD083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652821C-7C39-318F-AE65-CF4B0DD537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Graph the indicated relation in the $xy$-plane. &#10;  \begin{enumerate}[label=\roman*.]&#10;   \item $\left\lbrace (3,y) \mid -4\leq y&lt;3 \right\rbrace$&#10;  \end{enumerate}&#10;&#10;\end{document}" title="IguanaTex Picture Display">
            <a:extLst>
              <a:ext uri="{FF2B5EF4-FFF2-40B4-BE49-F238E27FC236}">
                <a16:creationId xmlns:a16="http://schemas.microsoft.com/office/drawing/2014/main" id="{A6A551D1-6EBD-B982-1F23-ABEF34CA4D1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235712"/>
            <a:ext cx="9687771" cy="1368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3AF71B-75EE-FE9F-CB48-12DB2EDC4342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46212-462C-6394-7EB2-E9DE23C2F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F2E8E3-35FD-6863-37B4-882F1FD9171B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F346C36-D902-1CCC-5D3A-3522FDFB9207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C7C673A-E128-783E-BB7C-3E573A3EF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Graph the indicated relation in the $xy$-plane. &#10;  \begin{enumerate}[label=\roman*.]&#10;   \item $\left\lbrace (x,y) \mid x\leq 3, y&lt;2 \right\rbrace$&#10;  \end{enumerate}&#10;&#10;\end{document}" title="IguanaTex Picture Display">
            <a:extLst>
              <a:ext uri="{FF2B5EF4-FFF2-40B4-BE49-F238E27FC236}">
                <a16:creationId xmlns:a16="http://schemas.microsoft.com/office/drawing/2014/main" id="{9D5CF571-3844-7209-4311-B9045CC5657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299720"/>
            <a:ext cx="9693256" cy="1368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82D16D-9F5A-745D-7E49-42D69E0EB2EE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C36BD-3EF7-E7AC-8130-3B0778122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B5C46-CA9B-205E-BC64-1CD27BA9FC74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FA6856D-EA6A-A4E1-842F-315FAB8C491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8FFB8BB7-5B13-A870-ED2C-7446E36836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4" name="Picture 1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Describe the given relation using set-builder notation.&#10;&#10;\end{document}" title="IguanaTex Picture Display">
            <a:extLst>
              <a:ext uri="{FF2B5EF4-FFF2-40B4-BE49-F238E27FC236}">
                <a16:creationId xmlns:a16="http://schemas.microsoft.com/office/drawing/2014/main" id="{1C6A1F13-E7A6-B747-7405-509B2959A40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8" y="282847"/>
            <a:ext cx="11456914" cy="4580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842C65-24AD-6806-5B3D-AF4D53AA01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5576" y="684110"/>
            <a:ext cx="4500675" cy="37762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830E18-6679-1289-07C8-6462043C8D97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4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ED791-363E-FA9C-C8A6-31AD91DCD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26EBE8-2309-F207-29F9-BAA9259B4A4F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A3AC083-8798-5EBD-7055-42D80800A0E7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789931A8-D591-029D-0E75-ABCE0BE725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Describe the given relation using set-builder notation.&#10;&#10;\end{document}" title="IguanaTex Picture Display">
            <a:extLst>
              <a:ext uri="{FF2B5EF4-FFF2-40B4-BE49-F238E27FC236}">
                <a16:creationId xmlns:a16="http://schemas.microsoft.com/office/drawing/2014/main" id="{D6CF5D1A-0880-371F-EA43-D38F43585B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2" y="222232"/>
            <a:ext cx="11399314" cy="458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D87271-643F-8E00-A782-79FEB4A535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0320" y="680289"/>
            <a:ext cx="4788195" cy="39074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0C35A4-FE44-F21C-E8DE-6F12A4E71E39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ABFE2-1F5F-FC66-8304-427622BE3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28AF42-C5D2-485D-0BCB-A2FE0FB5C635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AB947F3-DEC2-3F05-2756-D147F1E81E2A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E999F7FE-6AB5-EFC4-16B0-E9DF621998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Describe the given relation using set-builder notation.&#10;&#10;\end{document}" title="IguanaTex Picture Display">
            <a:extLst>
              <a:ext uri="{FF2B5EF4-FFF2-40B4-BE49-F238E27FC236}">
                <a16:creationId xmlns:a16="http://schemas.microsoft.com/office/drawing/2014/main" id="{7B0EF40B-949E-714E-8F85-D06C4A5C7E3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53" y="268141"/>
            <a:ext cx="11385599" cy="458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19C60A-A76A-00F4-9B9E-E75E117CFC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219" y="704357"/>
            <a:ext cx="4557466" cy="36893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8BAE71-D4F0-3DFA-461B-382D6983A960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5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642E2-DBDC-C690-CFAF-7E202561F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58731-AFE6-1ADF-7733-34640EC058C2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5.6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F4D17A-A885-5A76-3A5E-0F2137C6235E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4CE5D2E-A602-8222-D551-E4606A43E78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FEBCA58C-B742-3E73-1AC0-A9879AD35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22" y="0"/>
            <a:ext cx="4421078" cy="44210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DDF9C1-F83D-BC00-E369-3401D99516ED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8672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60AC0-9903-B1D0-843C-016F9C4D2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F4681-3813-2566-09D0-93FB74BCB3BB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1383061-230A-4E48-7897-94D0326E0E24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39E60F5D-FE63-98C9-B95B-3B60144271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Let $f(x)=2x+7$ and $g(x)=\dfrac{x-7}{2}$.&#10;  \begin{enumerate}[label=\roman*.]&#10;   &#10;   \item Graph $f(x)$ and $g(x)$ on a coordinate plane.&#10;   &#10;   \item Are $f(x)$ and $g(x)$ inverse? Justify your answer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33B61A87-6910-A9EA-76D5-86A01552512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32" y="155075"/>
            <a:ext cx="10642285" cy="270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2D44B1-D0F8-062C-E968-0D367CA6F49A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BFA88-678E-9B29-FB42-C38927028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DC4038-5863-5797-5DB4-795AA79C6EB3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8271DF6-9C2E-4C42-1B65-515C7F1DF35B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0C713D7-CBF0-2682-F09B-AFE2AE167B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Let $g(t)=\dfrac{t-2}{3}+4$.&#10;  \begin{enumerate}[label=\roman*.]&#10;   &#10;   \item Show that $g(t)$ is one-to-one.&#10;   &#10;   \item Find the inverse of $g(t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E17CE263-2337-4960-4EAD-3A0B740B69E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9" y="183299"/>
            <a:ext cx="6796800" cy="26989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5DF58A-0591-A884-EA07-F14B9D9D0814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5D79B-6DC7-D947-F9CD-B5691336A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E597F3-FE8E-D0DE-55CF-76EBEF497D1B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32A6763-68F0-DCBB-9E3D-B9BF63D0D933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7573FA8A-7BF3-A995-6722-48CBE010C0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f(x)=\sqrt{3x-1}+5$.&#10;  \begin{enumerate}[label=\roman*.]&#10;   &#10;   \item Show that $f(x)$ is one-to-one.&#10;   &#10;   \item Find the inverse of $f(t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69E0A85F-0EF5-6AE0-CDD7-8D836A55810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2" y="244856"/>
            <a:ext cx="6931200" cy="23122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85AC43-C1AB-D713-74A4-97DCB85A1E89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 \textbf{C} Find the equation of the function that contains the points $(1,3)$ and $(3,2)$.&#10;\end{document}" title="IguanaTex Picture Display">
            <a:extLst>
              <a:ext uri="{FF2B5EF4-FFF2-40B4-BE49-F238E27FC236}">
                <a16:creationId xmlns:a16="http://schemas.microsoft.com/office/drawing/2014/main" id="{01A08C10-9A38-E872-AFC8-C2A2DF2830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93" y="159616"/>
            <a:ext cx="11684029" cy="894484"/>
          </a:xfrm>
          <a:prstGeom prst="rect">
            <a:avLst/>
          </a:prstGeom>
        </p:spPr>
      </p:pic>
      <p:pic>
        <p:nvPicPr>
          <p:cNvPr id="11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22175F08-48FE-83A2-57B5-7F1F052A0C5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04D7C3-3A0C-8FD7-84BD-30279ED126FC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800B6-F9E8-45D4-1BD0-0A1E1608D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ADF57B-C282-DAF6-5F77-01D62C0E7CEE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763C4D3-2E0A-91CD-AD9E-B05737F4A334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C3053C7-266D-8C7A-90F5-321DE89C60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Let $f(x)=\sqrt[5]{3x-1}$&#10;  \begin{enumerate}[label=\roman*.]&#10;   &#10;   \item Show that $f(x)$ is one-to-one.&#10;   &#10;   \item Find $f^{-1}(x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17DC662C-B72C-893E-75EC-4710E4B463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" y="226568"/>
            <a:ext cx="6931200" cy="23122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1A7EA3-8A7B-0726-5A0A-77E77A8B86BA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5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1E01A-EC40-0E10-8DEA-C27AA3B60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79D92F-6612-35F9-A54E-BBCD14B45433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44A4675-A76A-CE5D-A868-C43419E8C48B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F52EC80F-FA13-BAB5-AEC2-EEA2EBCA79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Let $h(x)=\dfrac{2x-1}{3x+4}$&#10;  \begin{enumerate}[label=\roman*.]&#10;  &#10;   \item Show that $h(x)$ is one-to-one&#10;   &#10;   \item Find $h^{-1}(x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948E9611-C6BC-6422-162B-9B5F7426D3E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4" y="162560"/>
            <a:ext cx="6818742" cy="27373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35FA83-6EE2-A267-EED8-57280FFB752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B7809-EA05-3566-793D-FB9867E4D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04D06A-E1E6-178F-D25E-A418355170D1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B1953F6-29D2-D8C0-DBEE-139641EC232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088475E-AF58-D9AE-10F0-BA838BF096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*}] Under what conditions is $f(x)=mx+b$, $m\neq 0$ its own inverse? Prove your answer.&#10;&#10;\end{document}" title="IguanaTex Picture Display">
            <a:extLst>
              <a:ext uri="{FF2B5EF4-FFF2-40B4-BE49-F238E27FC236}">
                <a16:creationId xmlns:a16="http://schemas.microsoft.com/office/drawing/2014/main" id="{AD362622-0D07-235E-3131-DFDB10E3030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5" y="299720"/>
            <a:ext cx="11651309" cy="8706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E8339F-1A0E-12C5-20B2-A796A8896EEB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1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92FC3-3197-3DE4-A24C-932414A02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8D31F1-69AA-3092-8863-DA586FB9B6E6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6.1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37670C-EF5A-C7DF-C627-C783D507EB9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6FBD409-B1AE-8F26-78DB-4C3BB52F9591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D6189518-4227-8A5F-C18E-CAC2BFEF6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0"/>
            <a:ext cx="4355592" cy="43555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E275DA-ECD4-331B-0224-4BE826030B38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1378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13939-B959-3B94-0692-CACC779AA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2D05E2-78EE-BC7A-6B15-3CF9A802CE03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5FACFDB-A06F-B5F4-F53F-29C124114243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4BDF3B4-7918-53F3-33DF-D40CD432D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Let $f(x)=3^x$.&#10;  \begin{enumerate}[label=\roman*.]&#10;   &#10;   \item Sketch the graph of $f(x)$.&#10;   &#10;   \item Using transformations, graph $g(x)=3^{-x}+2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C8E2102C-EEB5-20F0-1B72-5F923A95800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7" y="167420"/>
            <a:ext cx="10134857" cy="22793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23D35E-B351-A1B3-9B1A-7499C11D11F1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5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3B69C-B432-0EE4-D2BA-2A64A727A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9447FF-3385-3B72-FEC5-B9C8ED203628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9059200-C58E-57D9-C828-CBD04EDDF3A8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F5A83175-1B1B-49E9-FB76-6687478FC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2" name="Picture 11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Let $f(x)=10^x$&#10;  \begin{enumerate}[label=\roman*.]&#10;   &#10;   \item Sketch the graph of $f(x)$.&#10;   &#10;   \item Using transformations, graph $g(x)=10^{\frac{x+1}{2}}-20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BFCCA9FC-02EF-D4C5-EFDD-C8FD2FC28DD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" y="200191"/>
            <a:ext cx="10776685" cy="23506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CFB0DF-592E-604B-9A26-1ED1B75F8766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6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274E4-E17C-B4C4-FFF2-645AE7DFE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DFEB8C-E6F0-8BCF-6ED6-E4E0A2270E77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9E9D558-E055-D553-70E9-83B643EAC64E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728FCF7-4F5A-6E0B-3BD3-0A4A02C1D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f(t)=e^t$&#10;  \begin{enumerate}[label=\roman*.]&#10;   &#10;   \item Sketch the graph of $f(t)$.&#10;   &#10;   \item Using transformations, graph $g(t)=8-e^{-t}$.&#10;      &#10;  \end{enumerate}&#10;&#10;\end{document}" title="IguanaTex Picture Display">
            <a:extLst>
              <a:ext uri="{FF2B5EF4-FFF2-40B4-BE49-F238E27FC236}">
                <a16:creationId xmlns:a16="http://schemas.microsoft.com/office/drawing/2014/main" id="{90850565-9A5C-38F8-205E-C3E50236584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7" y="235712"/>
            <a:ext cx="9953828" cy="23012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FA9C34-2DCA-ADB7-3E1D-0BD432BF1A9D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4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7DADE-0006-DC30-47D8-F6F6AB0BC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982D06-024A-6CC0-878A-91019C8DD127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76B15F1-1074-F177-DD23-1B7156CEC2B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BA0EC30-5B03-5BAE-7F45-D49E3F3EDC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State the domain of $T(x)=\dfrac{e^x-e^{-x}}{e^x+e^{-x}}$&#10;&#10;\end{document}" title="IguanaTex Picture Display">
            <a:extLst>
              <a:ext uri="{FF2B5EF4-FFF2-40B4-BE49-F238E27FC236}">
                <a16:creationId xmlns:a16="http://schemas.microsoft.com/office/drawing/2014/main" id="{7FA65550-06E8-F23F-5717-F39FB973E93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6" y="235712"/>
            <a:ext cx="8192914" cy="9627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9C139A-27FF-CDAE-25F8-DE0090051E29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4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4B9F1-6D07-2046-03A7-841F47344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1061E8-EFC2-2D34-BE67-D5F716B75B44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6.2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BC7D95-1943-97A3-1804-462AC98A1B67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569FA54-3ABF-4D2A-9447-91D6D95ED272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D7D24B7D-E552-D1A2-FDCE-AC5F58687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20" y="0"/>
            <a:ext cx="4373880" cy="43738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495E4B-AC9F-1165-C9E0-9486395348B7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9294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60F29-77FE-93BB-4AD0-095FCDDE9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42DF7D-F36B-0966-D542-7B541CC3829B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4FE45A1-BB98-4CC1-6367-97E05669862F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FE74DDD2-9B52-5369-BADA-7FFEF8442C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Rewrite the expression: $\log(100)=2$, so that it does not contain a logarithm.&#10;&#10;\end{document}" title="IguanaTex Picture Display">
            <a:extLst>
              <a:ext uri="{FF2B5EF4-FFF2-40B4-BE49-F238E27FC236}">
                <a16:creationId xmlns:a16="http://schemas.microsoft.com/office/drawing/2014/main" id="{1CF1115E-CF60-A5D0-D817-9BEDF452B95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8" y="290576"/>
            <a:ext cx="11519859" cy="8615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56D8ED-4C71-7C57-8281-947D6DFBF740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5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D} Graph the piecewise function $f(x)=&#10;  \begin{cases}&#10;   4-x &amp;\text{ if } x\leq 3&#10;   \\2 &amp;\text{ if } x&gt;3&#10;  \end{cases}$&#10;  \begin{enumerate}[label=\roman*.]&#10;   \item Write the domain in interval notation.&#10;   \item Write the range in interval notation.&#10;   \item State the axis intercepts, if they exist.&#10;  \end{enumerate}&#10;\end{document}" title="IguanaTex Picture Display">
            <a:extLst>
              <a:ext uri="{FF2B5EF4-FFF2-40B4-BE49-F238E27FC236}">
                <a16:creationId xmlns:a16="http://schemas.microsoft.com/office/drawing/2014/main" id="{E0ED93B1-391B-E9E2-D7AA-A6DE1469D95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2" y="153264"/>
            <a:ext cx="11786055" cy="4007310"/>
          </a:xfrm>
          <a:prstGeom prst="rect">
            <a:avLst/>
          </a:prstGeom>
        </p:spPr>
      </p:pic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8A11FC85-A709-C155-B08B-C8291C5369D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1F1D4B-BC7E-E240-4086-382768563951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1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68667-B031-5D3B-0DBE-6584E9ECD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4A87BA-5070-4720-207D-7C8A9A1696DA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D3F795A-2992-B91C-6DCD-6F141C5727CB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0BE0D515-90CD-BEDE-E5C6-D0B3BBABB8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Evaluate $\log_2(32)$.&#10;&#10;\end{document}" title="IguanaTex Picture Display">
            <a:extLst>
              <a:ext uri="{FF2B5EF4-FFF2-40B4-BE49-F238E27FC236}">
                <a16:creationId xmlns:a16="http://schemas.microsoft.com/office/drawing/2014/main" id="{850E54AE-1B32-B3EF-8B83-A9574E21CA4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4" y="263145"/>
            <a:ext cx="4306286" cy="458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23BEFC-287E-7239-7D02-4B6552164892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6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38ED3-38C5-30E7-98F4-3F39DB11B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B92972-5F50-4FCF-6491-B6F92D20DD33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7F77014-637E-C6AB-5652-72E0F45262E4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CADC965F-5E8D-2B52-851A-2140C59DF4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Evaluate $\log_4(8)$.&#10;&#10;\end{document}" title="IguanaTex Picture Display">
            <a:extLst>
              <a:ext uri="{FF2B5EF4-FFF2-40B4-BE49-F238E27FC236}">
                <a16:creationId xmlns:a16="http://schemas.microsoft.com/office/drawing/2014/main" id="{1F28D2A5-1316-FE91-53C7-605C44CFF54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" y="272288"/>
            <a:ext cx="4084114" cy="458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A4409A-0812-4D42-C8DD-3BB1946CC72D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8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3CC65-7BAB-1EC3-45CB-6B7583F27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743524-4739-660D-582B-973EB1305AAF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176A667-46E7-D79F-19A9-7141D40E6E3E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25481F41-54BC-B464-5494-729314E485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Find the domain of $f(x)=\log_7(t^2+9t+18)$.&#10;&#10;\end{document}" title="IguanaTex Picture Display">
            <a:extLst>
              <a:ext uri="{FF2B5EF4-FFF2-40B4-BE49-F238E27FC236}">
                <a16:creationId xmlns:a16="http://schemas.microsoft.com/office/drawing/2014/main" id="{F424B3E6-F171-DEBA-52EC-D6B091FB949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83" y="254000"/>
            <a:ext cx="9813942" cy="4937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C880E0-8313-6F10-C2CE-CDE865A36849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5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76155-A8F1-8CB2-531B-F3B6038E8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C893D0-44A7-2854-B7AE-EDDC5ADAE8EF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8116A30-1177-48AB-AAB9-E9EE0A894085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1A3B0E82-A171-77B9-455A-7A1FAFC557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Find the domain of $f(x)=\ln(x^2+1)$.&#10;&#10;\end{document}" title="IguanaTex Picture Display">
            <a:extLst>
              <a:ext uri="{FF2B5EF4-FFF2-40B4-BE49-F238E27FC236}">
                <a16:creationId xmlns:a16="http://schemas.microsoft.com/office/drawing/2014/main" id="{DBD4DD1D-18C5-7440-D948-1C56EDD0C2C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2" y="254000"/>
            <a:ext cx="8264228" cy="4909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2C1CDD-408D-6A02-61E5-2B305A8BDAA3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59491-FD14-A75C-CFFF-2137B16D1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B2586C-2334-F73B-BB95-7546838986B0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7A2560A-9D80-D2EA-0117-DAA68296186F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30068F6C-E7A6-58BD-3BC6-19236CF828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Find the domain of $g(t)=\ln(7-t)+\ln(t-4)$.&#10;&#10;\end{document}" title="IguanaTex Picture Display">
            <a:extLst>
              <a:ext uri="{FF2B5EF4-FFF2-40B4-BE49-F238E27FC236}">
                <a16:creationId xmlns:a16="http://schemas.microsoft.com/office/drawing/2014/main" id="{5490AFF7-79D7-B554-4CD9-7A2613DC93F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3" y="272288"/>
            <a:ext cx="10052571" cy="458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F5DB45-7E47-4ED6-2D48-5B5FFC76228C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1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BED9E-9165-51D4-F1CC-A6FF3957D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27942E-615F-65E1-7B93-13E7B0D71CA4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6.3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23E61C-46BA-683A-480E-4EEEC132446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E4ABBBA-F8BC-259E-528F-C245304F4424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F9010AA0-AD02-66D3-DD2D-A97B18A71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0"/>
            <a:ext cx="4355592" cy="43555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E89390-95E8-7326-0D9F-6A57F7F52DFE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9936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CF941-9C94-CC33-8898-FEDB98D22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EAA2DE-F034-87D2-764E-1D2C1E889334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891D0DC-16DF-4E94-4C83-2ABAD1034E21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20A0952-565D-78CB-9FAF-A53800B7A1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Expand and simplify: $\ln\left(\dfrac{\sqrt{z}}{xy}\right)$.&#10;&#10;\end{document}" title="IguanaTex Picture Display">
            <a:extLst>
              <a:ext uri="{FF2B5EF4-FFF2-40B4-BE49-F238E27FC236}">
                <a16:creationId xmlns:a16="http://schemas.microsoft.com/office/drawing/2014/main" id="{99F3E083-2EF3-3F72-526A-3B7F628E297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8" y="217424"/>
            <a:ext cx="7153371" cy="109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E1BD61-B982-0FDC-7668-FCCBF94AAC55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7CB11-7F68-6BDB-F0AF-6404DADEC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6044D5-EACF-67E1-25AA-E69B3D23E781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25D3DCC-5FF8-8AEA-67EF-0303B7A37A08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1972FE5B-522B-D482-5664-9C3E846CB0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Expand and simplify: $\ln\left(\sqrt[4]{\dfrac{xy}{ez}}\right)$.&#10;&#10;\end{document}" title="IguanaTex Picture Display">
            <a:extLst>
              <a:ext uri="{FF2B5EF4-FFF2-40B4-BE49-F238E27FC236}">
                <a16:creationId xmlns:a16="http://schemas.microsoft.com/office/drawing/2014/main" id="{41856929-D373-79EC-5E0A-7AD2D910CC4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5" y="199137"/>
            <a:ext cx="7504457" cy="10971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ACF821-1EDA-47C3-BF22-49891A64837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3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23E3D-1845-F4D7-9FED-00A193F8C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BA2AB8-E9BC-8F39-B0C2-7F2A9949614D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F56B7BE-06F0-FDC2-11EA-A48BC4055340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82DAB5CA-3E66-A2C9-0AAB-8EBF56E0B6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Write $\frac{1}{2}\log_3(x)-2\log_3(y)-\log_3(z)$ as a single logarithm.&#10;&#10;\end{document}" title="IguanaTex Picture Display">
            <a:extLst>
              <a:ext uri="{FF2B5EF4-FFF2-40B4-BE49-F238E27FC236}">
                <a16:creationId xmlns:a16="http://schemas.microsoft.com/office/drawing/2014/main" id="{5E7E6444-F726-EEA1-099D-7CB7CC56E2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62" y="257998"/>
            <a:ext cx="11814476" cy="5235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FB163C-BB99-DE3A-A4C4-8E9C427729DC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BD910-236E-443C-3511-13FC020A9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23E389-520B-31BA-5110-60286BC6FBC1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C1E438D-6CCE-39DC-E45E-254051382DB0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020FE113-B5A1-96E9-A730-A59078A4A7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Write $\log_5(x)-3$ as a single logarithm.&#10;&#10;\end{document}" title="IguanaTex Picture Display">
            <a:extLst>
              <a:ext uri="{FF2B5EF4-FFF2-40B4-BE49-F238E27FC236}">
                <a16:creationId xmlns:a16="http://schemas.microsoft.com/office/drawing/2014/main" id="{1A72D802-6255-7923-5511-0A2A625007C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2" y="281431"/>
            <a:ext cx="8576914" cy="460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F79174-9338-65D8-CB2E-41246AA663FF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8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E} The \underline{unit step function} is graphed below:&#10;  \begin{enumerate}[label=\roman*.]&#10;   \item Write the equation $U(t)$ of the unit step function.&#10;   \item Write the domain of $U(t)$&#10;   \item Write the range of $U(t)$&#10;  \end{enumerate}&#10;\end{document}" title="IguanaTex Picture Display">
            <a:extLst>
              <a:ext uri="{FF2B5EF4-FFF2-40B4-BE49-F238E27FC236}">
                <a16:creationId xmlns:a16="http://schemas.microsoft.com/office/drawing/2014/main" id="{2BBD45C0-C2D0-4D82-FB5F-C79526A0BE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260999"/>
            <a:ext cx="10606630" cy="316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983630-93D8-6894-0849-DE4D3815E3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7300" y="1641592"/>
            <a:ext cx="3199368" cy="2645117"/>
          </a:xfrm>
          <a:prstGeom prst="rect">
            <a:avLst/>
          </a:prstGeom>
        </p:spPr>
      </p:pic>
      <p:pic>
        <p:nvPicPr>
          <p:cNvPr id="11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F0097100-CE71-49A6-F722-3FCC0DAA95C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D4C413-0504-B547-789F-8F1769E3E081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28934-59EB-4750-CD8C-31D864625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7C9116-0887-EB02-0695-460F5A9AD539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1B0F1DB-6734-3B2A-F8D0-F5BB7C071D4E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F53CBDD-897F-D3F1-F54C-A39D88FD0A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Write $\log_2(x)+\log_4(x)$ as a single logarithm.&#10;&#10;\end{document}" title="IguanaTex Picture Display">
            <a:extLst>
              <a:ext uri="{FF2B5EF4-FFF2-40B4-BE49-F238E27FC236}">
                <a16:creationId xmlns:a16="http://schemas.microsoft.com/office/drawing/2014/main" id="{0E491A4F-8CAB-65EE-BFB2-E9FBDE3EBF2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" y="299721"/>
            <a:ext cx="9698742" cy="458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2620BA-207F-D9AD-3094-D056475BA1AC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3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E9D2A-E4EA-DD93-5CAD-CBA4C883C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A1E74EF-70A0-1F0F-4A1C-E4F034D7CE5F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BDE9248-8F95-B39F-5F19-CA3B685FC83B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88569588-4614-F69D-4738-BF5B2CEEBC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*}] With the product rule given, prove the quotient rule and power rule for logarithms.&#10;&#10;\end{document}" title="IguanaTex Picture Display">
            <a:extLst>
              <a:ext uri="{FF2B5EF4-FFF2-40B4-BE49-F238E27FC236}">
                <a16:creationId xmlns:a16="http://schemas.microsoft.com/office/drawing/2014/main" id="{67CF29B0-6CAB-E1BF-FE06-456464C73D0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6" y="226568"/>
            <a:ext cx="11652707" cy="8707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313180-E86F-BD14-A49E-D9C5120205B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7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6A592-93D4-6282-110B-D5849B587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AE3C1C-EFA6-11E7-AF75-A14EC84260DA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6.4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2430C8-28D9-A748-8F23-61356C6F0D2D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F6192A6-C981-38B8-F1BB-537D73B2661D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80F1FAA1-18A0-740D-507A-A2E890372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264" y="0"/>
            <a:ext cx="4364736" cy="43647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5A56F2-1A23-D9F7-B871-D720188843FA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8802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9BEC5-9C93-26B0-1245-E4A81E2E7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A22E41-3CAB-DCE2-F523-B86A9D34E4D1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4A39982-2A2D-574F-6CE4-EDC46E46D417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8110833-71F7-12D8-1D04-D4F7B72490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Solve $2^{(t^3-t)}=1$.&#10;&#10;\end{document}" title="IguanaTex Picture Display">
            <a:extLst>
              <a:ext uri="{FF2B5EF4-FFF2-40B4-BE49-F238E27FC236}">
                <a16:creationId xmlns:a16="http://schemas.microsoft.com/office/drawing/2014/main" id="{1E621E44-53D5-88E7-FB42-2ED0A606482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8" y="308864"/>
            <a:ext cx="4130743" cy="5677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BBC6AA-AB22-D5E4-43C3-A87E721CE799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0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794CF-65F1-AB68-2379-A7FEB1290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8AE06-AC86-65DA-5FB8-40EA8B3806E9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FF2F74F-8CBB-F1FA-3875-A658D66319A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84CF879-33D9-5136-DF1F-A00B546B31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Solve $3^{7x}=81^{4-2x}$.&#10;&#10;\end{document}" title="IguanaTex Picture Display">
            <a:extLst>
              <a:ext uri="{FF2B5EF4-FFF2-40B4-BE49-F238E27FC236}">
                <a16:creationId xmlns:a16="http://schemas.microsoft.com/office/drawing/2014/main" id="{6054C1FE-9BE6-2DAE-8328-79BD45432A0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8" y="290577"/>
            <a:ext cx="4577828" cy="4964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5A80E8-5BE8-54BD-6E12-420EBCF3AF7F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B1A80-022C-B0D9-1507-7CC074D6D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76A5CC-29F3-4402-63F5-87468C74C79E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E874DCC-C70A-6FCD-0B8C-9BD58FFD318C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1C05C51D-5B81-227A-CA9C-42445456CD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Solve $e^{2t}=e^t+6$.&#10;&#10;\end{document}" title="IguanaTex Picture Display">
            <a:extLst>
              <a:ext uri="{FF2B5EF4-FFF2-40B4-BE49-F238E27FC236}">
                <a16:creationId xmlns:a16="http://schemas.microsoft.com/office/drawing/2014/main" id="{55BC1C65-AA92-3014-D6D8-FBE8636835C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0" y="308864"/>
            <a:ext cx="4322743" cy="4909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506256-DAE9-5D29-BA96-D6499D940DEE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6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AAD24-2440-6699-C6EA-7AD9141C9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DBAA9E-619A-8031-3827-2CCE8506B96B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DA2271-AFAF-5EC9-C0F7-2DE89F94DD81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2C8C5FD1-2CD4-B38F-79ED-D5A22FBC33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*}] Solve $7^{3+7x}=3^{4-2x}$. &#10;&#10;\end{document}" title="IguanaTex Picture Display">
            <a:extLst>
              <a:ext uri="{FF2B5EF4-FFF2-40B4-BE49-F238E27FC236}">
                <a16:creationId xmlns:a16="http://schemas.microsoft.com/office/drawing/2014/main" id="{B6F1DEFA-23D5-7DA9-FF71-8ED9E2A4520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4" y="308865"/>
            <a:ext cx="5101714" cy="4964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75E72E-F042-4064-DBAD-C119018D7DE5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3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558DF-07C5-F8B5-5954-E67DB910C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A1FA98-6509-22E8-69AC-F14DD507252F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4B253AA-3948-4975-4DA7-655EB09174C1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F62D9534-AB1F-344C-AD20-309402E498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Solve $e^{-x}-xe^{-x}\geq 0$, write your answer in interval notation.&#10;&#10;\end{document}" title="IguanaTex Picture Display">
            <a:extLst>
              <a:ext uri="{FF2B5EF4-FFF2-40B4-BE49-F238E27FC236}">
                <a16:creationId xmlns:a16="http://schemas.microsoft.com/office/drawing/2014/main" id="{D506B518-D95B-83E9-FF78-E35AA6CCBB5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7" y="290577"/>
            <a:ext cx="11665745" cy="413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E6DD9A-3FEB-9875-3460-E3A30CF41C4D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4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3C536-18E2-BC5D-8769-95DA24EA2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E79B37-232D-B61E-F229-92500DF5AD8A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D3A3E19-4251-5E06-1F57-94ED92E92792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FE54D885-654F-7108-45A4-346CA980F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Solve $(1-e^t)t^{-1}\leq 0$, write your answer in interval notation.&#10;&#10;\end{document}" title="IguanaTex Picture Display">
            <a:extLst>
              <a:ext uri="{FF2B5EF4-FFF2-40B4-BE49-F238E27FC236}">
                <a16:creationId xmlns:a16="http://schemas.microsoft.com/office/drawing/2014/main" id="{C37988A0-EED6-E8F2-48C5-2AFDFE3A2CE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7" y="308865"/>
            <a:ext cx="11733785" cy="4509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FCFB51-061D-D8D7-BEA6-9D918B044CFA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0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CC9D6-6C4E-9CAF-EC4D-3FE4C176B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67D30F-D998-5918-8A7F-C07987A7B889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6.5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81F2ED-2E8B-5F8E-156B-A2808ACC9CE5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A95CA6D-B49A-E7C0-9D08-D38DB250D035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8A3B5C66-F640-7282-5431-3A83209F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264" y="0"/>
            <a:ext cx="4364736" cy="43647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F090AA-6DAA-DFAC-0474-5BC1FC541AA9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68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\textbf{F*} Explain why the graph of a function $f(x)$ must have at most one $y$-intercept.&#10;\end{document}" title="IguanaTex Picture Display">
            <a:extLst>
              <a:ext uri="{FF2B5EF4-FFF2-40B4-BE49-F238E27FC236}">
                <a16:creationId xmlns:a16="http://schemas.microsoft.com/office/drawing/2014/main" id="{757C705C-21E0-E353-0C49-E284E90799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2" y="247758"/>
            <a:ext cx="11627835" cy="869841"/>
          </a:xfrm>
          <a:prstGeom prst="rect">
            <a:avLst/>
          </a:prstGeom>
        </p:spPr>
      </p:pic>
      <p:pic>
        <p:nvPicPr>
          <p:cNvPr id="12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499DBDC-BF3C-6027-2CD1-A43E7B36A5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240DD3-2815-EDCD-A761-5D7D33A68274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8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0E0B4-F43B-FD68-97E3-6565B5932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9D3C31-4735-3195-C3DC-3CBBD795B5AE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78E2561-0913-8293-C9AB-CD7089CFFAC7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3C382ECF-FC52-D8B0-04D6-CB78FE3956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Solve $10\log\left(\dfrac{x}{10^{-12}}\right)=150$.&#10;&#10;\end{document}" title="IguanaTex Picture Display">
            <a:extLst>
              <a:ext uri="{FF2B5EF4-FFF2-40B4-BE49-F238E27FC236}">
                <a16:creationId xmlns:a16="http://schemas.microsoft.com/office/drawing/2014/main" id="{6064B157-9123-2265-0443-CF39B75C444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286313"/>
            <a:ext cx="6286628" cy="8475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DCE362-8D0A-57BC-B621-46F3FA2E320A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6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9100A-37B4-A36D-5536-07D3F579E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17D0C2-6532-A7F0-807C-5D669A980479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31D65E8-C013-C102-DFFE-647E93F9FD6B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07186A85-F46F-4D29-8F22-79A54E1609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Solve $3\ln(t)-2=1-\ln(t)$.&#10;&#10;\end{document}" title="IguanaTex Picture Display">
            <a:extLst>
              <a:ext uri="{FF2B5EF4-FFF2-40B4-BE49-F238E27FC236}">
                <a16:creationId xmlns:a16="http://schemas.microsoft.com/office/drawing/2014/main" id="{B9475CD0-E530-282A-0F76-83C6CFDCA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363728"/>
            <a:ext cx="6278400" cy="458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7D45D6-0660-EFFC-1253-2762D9DBC66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2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97250-28E2-54BB-3123-20C67A9ED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B4155B-96FC-0FF7-824C-2C977507E504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034F6B5-1CC1-29C4-1753-8EDBA15ADC5A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09564A34-A81D-A47B-455F-1EF53C171A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Solve $\ln(x+1)-\ln(x)=3$.&#10;&#10;\end{document}" title="IguanaTex Picture Display">
            <a:extLst>
              <a:ext uri="{FF2B5EF4-FFF2-40B4-BE49-F238E27FC236}">
                <a16:creationId xmlns:a16="http://schemas.microsoft.com/office/drawing/2014/main" id="{6F7441B4-2360-C51D-CB75-AFA5772C282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318009"/>
            <a:ext cx="6168685" cy="458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05FA86-A319-2ED6-A98C-4CF8336E30C9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CC61A-1AC2-4E2F-77D8-550EC92A3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9DE3A4-0C28-E16E-9F19-B93ECF707C8E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351E9CA-BAAF-7CEA-3F50-30854B7AB717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074D1E6B-4240-CE1D-1881-08D69769CB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Solve $\ln(t^2)=(\ln(t))^2$.&#10;&#10;\end{document}" title="IguanaTex Picture Display">
            <a:extLst>
              <a:ext uri="{FF2B5EF4-FFF2-40B4-BE49-F238E27FC236}">
                <a16:creationId xmlns:a16="http://schemas.microsoft.com/office/drawing/2014/main" id="{EB4C4181-0D8A-7E6E-2A7B-DC7FFAA9A0C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4" y="281433"/>
            <a:ext cx="5194971" cy="4909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3AA6AD-3AF8-0CCC-D985-14F9511FCD05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4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66488-3D6D-D6F4-6664-7E09160C6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EAD884-B1C7-8DED-714D-56348AAC0F24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67101D4-EB4F-3573-8D8A-DD4B95A11BC7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C05EE6A9-928A-3C86-8543-748145137A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Solve $\dfrac{1-\ln(t)}{t^2}&lt;0$, write your answer in interval notation.&#10;&#10;\end{document}" title="IguanaTex Picture Display">
            <a:extLst>
              <a:ext uri="{FF2B5EF4-FFF2-40B4-BE49-F238E27FC236}">
                <a16:creationId xmlns:a16="http://schemas.microsoft.com/office/drawing/2014/main" id="{92D01C98-EA99-C81C-2EAF-181E47F9477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41" y="235712"/>
            <a:ext cx="11641318" cy="9072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78CD1C-B0E0-4D3A-11E3-4358D130A55F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2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58BFB-F3F5-E40A-DF99-96B46937F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6D1AC4-CB36-4E6B-C3C3-E6C6EDAE629B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C946B61-5636-AA95-CC53-03940B5D0B6A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37BCBF1E-126F-4373-D35C-48DA53F882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*}] Solve $\ln(t^2)\leq(\ln(t))^2$, write your answer in interval notation.&#10;&#10;\end{document}" title="IguanaTex Picture Display">
            <a:extLst>
              <a:ext uri="{FF2B5EF4-FFF2-40B4-BE49-F238E27FC236}">
                <a16:creationId xmlns:a16="http://schemas.microsoft.com/office/drawing/2014/main" id="{AE211019-A78F-9156-E4A6-ECFA74ADFA9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85" y="281433"/>
            <a:ext cx="11771830" cy="4409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07A12D-592C-640C-95EB-47BB8DD13075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7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F05DE-4D1A-3A9A-0146-AA3231E928BA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7.1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76D4DCCA-E4CB-CD90-8317-A9721580A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22" y="0"/>
            <a:ext cx="4421078" cy="44210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D905CF-E366-2CC7-8D25-516F199D64B0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0759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Convert $135^\circ$ into radians.&#10;&#10;\end{document}" title="IguanaTex Picture Display">
            <a:extLst>
              <a:ext uri="{FF2B5EF4-FFF2-40B4-BE49-F238E27FC236}">
                <a16:creationId xmlns:a16="http://schemas.microsoft.com/office/drawing/2014/main" id="{5E407C4D-B365-3265-E3FD-B4A0D180C8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4" y="226569"/>
            <a:ext cx="5979428" cy="458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D52D44-76F6-4D40-B971-19E781183326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8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Convert $\dfrac{5\pi}{3}$ into degrees.&#10;&#10;\end{document}" title="IguanaTex Picture Display">
            <a:extLst>
              <a:ext uri="{FF2B5EF4-FFF2-40B4-BE49-F238E27FC236}">
                <a16:creationId xmlns:a16="http://schemas.microsoft.com/office/drawing/2014/main" id="{55BB24F3-48C9-2DD2-6643-122659155C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4" y="162560"/>
            <a:ext cx="5677714" cy="9353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215A63-DAFB-2BDC-2904-3BC4C379D98F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0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\theta=\dfrac{15\pi}{4}$&#10;  \begin{enumerate}[label=\roman*.]&#10;   &#10;   \item Graph $\theta$ in standard position.&#10;   &#10;   \item Give two angles coterminal to $\theta$, one which is positive and one which is negative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EAE169AB-1327-842F-674E-05C8E17A924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" y="135128"/>
            <a:ext cx="11679861" cy="2854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FFCE23-186E-9E0C-091E-DBF2E92546D3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5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F05DE-4D1A-3A9A-0146-AA3231E928BA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1.3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9E010306-ACBC-6518-730F-1099D1BA2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14" y="0"/>
            <a:ext cx="4314486" cy="43144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081395-C838-71E3-ED05-1E96B44651B8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2328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Let $\theta=-\dfrac{13\pi}{6}$&#10;  \begin{enumerate}[label=\roman*.]&#10;   &#10;   \item Graph $\theta$ in standard position.&#10;   &#10;   \item Give two angles coterminal to $\theta$, one which is positive and one which is negative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BB84AFD6-C865-A671-8B89-684D3AE1BAB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9" y="125984"/>
            <a:ext cx="11649178" cy="28448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51E1E4-343D-0523-14E9-330D942E66FD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7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CA2B5-F8C8-8E46-C2E4-BFCB2C606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39213B-6266-36B1-82DB-C8451AE3D2F6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7.2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04ABC8C-6AB1-7908-7442-7F8DB50657D2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744A159-4C7D-1E27-DBD0-BAE89379CE33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713494A8-91AA-48EB-A6EC-392E4D725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14" y="0"/>
            <a:ext cx="4314486" cy="43144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14D79B-FA65-5FA0-F4EC-4111E0CC6781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5823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Given $\theta=\dfrac{3\pi}{4}$&#10;  \begin{enumerate}[label=\roman*.]&#10;   &#10;   \item Find the value of $\sin(\theta)$.&#10;   &#10;   \item Find the value of $\cos(\theta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85F7DCA2-1EE5-5884-CC8D-76924249A7D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29" y="153416"/>
            <a:ext cx="5924571" cy="26989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A27B50-8A0E-397A-2366-ADC0C400B93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1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Find all angles which satisfy the equation: $\sin(\theta)=\dfrac{\sqrt{3}}{2}$&#10;&#10;\end{document}" title="IguanaTex Picture Display">
            <a:extLst>
              <a:ext uri="{FF2B5EF4-FFF2-40B4-BE49-F238E27FC236}">
                <a16:creationId xmlns:a16="http://schemas.microsoft.com/office/drawing/2014/main" id="{EE6871CB-F559-E7E2-4586-B930AF83E44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45" y="126267"/>
            <a:ext cx="10898192" cy="9429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A968C2-63BE-EBFF-00E3-FD23551FE370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5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\theta$ be an angle in standard position whose terminal side contains the point $P(5,-9)$.&#10;  \begin{enumerate}[label=\roman*.]&#10;   &#10;   \item Compute $\cos(\theta)$.&#10;   &#10;   \item Compute $\sin(\theta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7A666C00-B277-ABBE-5EC0-CC1C22919C6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7" y="199134"/>
            <a:ext cx="11738061" cy="25257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E1CB14-1C8A-404A-5E5D-9D178B98A296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1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Assume $\cos(\theta)=-\dfrac{2}{11}$ with $\theta$ in Quadrant III.&#10;  \begin{enumerate}[label=\roman*.]&#10;   &#10;   \item Find the value of $\sin(\theta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381931EB-DDDD-0DD4-E3D4-40775120910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186004"/>
            <a:ext cx="9923656" cy="17883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14DA45-BD0A-7864-934F-FDB59B42E8E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1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Assume $\sin(\theta)=\dfrac{2\sqrt{5}}{5}$ and $\dfrac{\pi}{2}&lt;\theta&lt;\pi$.&#10;  \begin{enumerate}[label=\roman*.]&#10;   &#10;   \item Find the value of $\cos(\theta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AA6D029F-503F-77BA-D1E7-A504E3A3821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" y="226568"/>
            <a:ext cx="8299885" cy="18843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BB2079-CE4C-3557-D67F-396E3000E0CB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4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1" name="Picture 10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Draw the unit circle from memory.&#10;&#10;\end{document}" title="IguanaTex Picture Display">
            <a:extLst>
              <a:ext uri="{FF2B5EF4-FFF2-40B4-BE49-F238E27FC236}">
                <a16:creationId xmlns:a16="http://schemas.microsoft.com/office/drawing/2014/main" id="{EFAE44A9-35C8-DA00-B7FA-62EF891708B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2" y="208281"/>
            <a:ext cx="7573028" cy="4580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BB8CA3-3DEB-9C29-90B8-76C88D23A589}"/>
              </a:ext>
            </a:extLst>
          </p:cNvPr>
          <p:cNvSpPr txBox="1"/>
          <p:nvPr/>
        </p:nvSpPr>
        <p:spPr>
          <a:xfrm>
            <a:off x="0" y="4041934"/>
            <a:ext cx="769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This would not be asked on an exam, but you should be able to do this.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8BFC65-AE7E-DA11-3B59-8900B811EDE9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0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85578-2B12-BB1A-95AE-B12F2C3E9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BB539F-8334-116B-9711-22521ACB992F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7.3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B41180-28E7-EB7C-00CA-32211DBB98E7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00DCF43-01CC-5FB9-31C0-AC571919C1EC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922094D-98B5-DF96-6E1A-3E8E1C560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20" y="0"/>
            <a:ext cx="4373880" cy="43738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856CF8-1552-6E70-9FA1-4667DC1ECAD6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24E437-80B6-254E-0D3C-2E49C95D5775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932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Let $f(t)=\cos\left(t-\frac{\pi}{2}\right)$&#10;  \begin{enumerate}[label=\roman*.]&#10;   &#10;   \item State the amplitude, baseline, period, and phase shift of $f(t)$.&#10;   &#10;   \item Graph one cycle of $f(t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8DFDFAC5-4B26-E082-CCCB-CF0C79BF521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91963"/>
            <a:ext cx="11528981" cy="2048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B46B4C-EBBB-C167-FA42-DA3537C2A95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2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A} Graph the function $g(t)=3|t+4|-4$&#10;  \begin{enumerate}[label=\roman*.]&#10;   \item Write the domain of $g(t)$ in interval notation.&#10;   \item Write the range of $g(t)$ in interval notation.&#10;   \item State the axis intercepts, if they exist.&#10;  \end{enumerate}&#10;\end{document}" title="IguanaTex Picture Display">
            <a:extLst>
              <a:ext uri="{FF2B5EF4-FFF2-40B4-BE49-F238E27FC236}">
                <a16:creationId xmlns:a16="http://schemas.microsoft.com/office/drawing/2014/main" id="{FBCD6811-6580-F1F3-850B-E590DACDC93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7" y="287230"/>
            <a:ext cx="11657125" cy="3789471"/>
          </a:xfrm>
          <a:prstGeom prst="rect">
            <a:avLst/>
          </a:prstGeom>
        </p:spPr>
      </p:pic>
      <p:pic>
        <p:nvPicPr>
          <p:cNvPr id="8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7A03003B-6B8A-DDDF-F283-8A26799D494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EFA13D-3AF5-E4F5-EE14-A2BBF267B746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1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Let $g(t)=\sin(2t-\pi)$&#10;  \begin{enumerate}[label=\roman*.]&#10;   &#10;   \item State the amplitude, baseline, period, and phase shift of $g(t)$.&#10;   &#10;   \item Graph one cycle of $g(t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DD616375-21ED-EEE2-F209-A8EDFD64E57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8" y="211580"/>
            <a:ext cx="11711612" cy="20414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43F138-4885-5E75-4342-B9D61B4B87A9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1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h(t)=\cos(3t-2\pi)+4$&#10;  \begin{enumerate}[label=\roman*.]&#10;   &#10;   \item State the amplitude, baseline, period, and phase shift of $h(t)$.&#10;   &#10;   \item Graph one cycle of $h(t)$. 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ED18FE57-04C5-51AC-9DB4-EFB418477B2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7" y="208280"/>
            <a:ext cx="11867371" cy="20685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1409E2-EF61-8150-24CB-A42C8E8E959A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8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Let $q(t)=-\frac{3}{2}\cos\left(2t+\frac{\pi}{3}\right)-\frac{1}{2}$&#10;  \begin{enumerate}[label=\roman*.]&#10;   &#10;   \item State the amplitude, baseline, period, and phase shift of $q(t)$.&#10;   &#10;   \item Graph one cycle of $q(t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3212692E-7725-BCDF-0859-C9DDD46B3F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4" y="135129"/>
            <a:ext cx="11727960" cy="20868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07DD50-EBA9-68E0-476F-CEE2CE15545E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2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*}] Let $S$ be a collection of sine functions &#10;  \begin{equation*}&#10;   S=\{\sin(\omega_0x),\, \sin(\omega_1x),\, \sin(\omega_2x), \dots,\, \sin(\omega_nx)\}&#10;  \end{equation*}&#10;  where no two values of $\omega$ are the same. Find a value of $x$, other than $x=0$, where all of the sine functions in $S$ equal 0 at the same time.       &#10;&#10;\end{document}" title="IguanaTex Picture Display">
            <a:extLst>
              <a:ext uri="{FF2B5EF4-FFF2-40B4-BE49-F238E27FC236}">
                <a16:creationId xmlns:a16="http://schemas.microsoft.com/office/drawing/2014/main" id="{B04CF00E-36B8-DB6F-9CD5-C004989D192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3" y="189992"/>
            <a:ext cx="11795082" cy="3101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6D76CA-E5BA-9C9D-65B5-CE5AC045B390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2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7F371-B9BD-08A9-75B2-0751E23CF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17AA70-29DE-03A4-327B-9ADEB7A478B3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7.4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74A0A8-F2C3-A2B1-CF35-DED86F43ED14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E19D720-6311-F3DC-515F-D0B7ABB14D3A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1A48042E-1619-198E-FDE9-104346AD3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22" y="0"/>
            <a:ext cx="4421078" cy="44210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2AAFF3-29D1-5BC1-6225-3C7E43F467D5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1891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Find the value of $\csc\left(\dfrac{5\pi}{6}\right)$ if it exists.&#10;&#10;\end{document}" title="IguanaTex Picture Display">
            <a:extLst>
              <a:ext uri="{FF2B5EF4-FFF2-40B4-BE49-F238E27FC236}">
                <a16:creationId xmlns:a16="http://schemas.microsoft.com/office/drawing/2014/main" id="{57930D07-C5A6-5C73-0AF5-38CBB225D1A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4" y="244855"/>
            <a:ext cx="8467200" cy="109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456FA5-0F98-3C21-340B-69C42043ACC4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3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Find the value of $\sec\left(-\dfrac{3\pi}{2}\right)$ if it exists.&#10;&#10;\end{document}" title="IguanaTex Picture Display">
            <a:extLst>
              <a:ext uri="{FF2B5EF4-FFF2-40B4-BE49-F238E27FC236}">
                <a16:creationId xmlns:a16="http://schemas.microsoft.com/office/drawing/2014/main" id="{B62A3F74-DB37-444E-0E13-DB44182DA3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" y="125983"/>
            <a:ext cx="8799085" cy="109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E17DE4-EE7C-1F91-8C6D-A229347B563E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8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If it is known that $\sin(\theta)&gt;0$ but $\tan(\theta)&lt;0$, in what quadrant does $\theta$ lie?&#10;&#10;\end{document}" title="IguanaTex Picture Display">
            <a:extLst>
              <a:ext uri="{FF2B5EF4-FFF2-40B4-BE49-F238E27FC236}">
                <a16:creationId xmlns:a16="http://schemas.microsoft.com/office/drawing/2014/main" id="{78AC7811-7DBD-6C1B-4127-89A23EF472A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17424"/>
            <a:ext cx="11743931" cy="8010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9E8150-1CE9-E974-EBA3-C17D8C0BCCA1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Assume $\tan(\theta)=\dfrac{12}{5}$ with $\theta$ in Quadrant III.&#10;  \begin{enumerate}[label=\roman*.]&#10;   &#10;   \item Find the value of the other five circular functions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D7452A8E-AEB0-D027-32E7-F4535931AFA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5" y="165625"/>
            <a:ext cx="10998857" cy="16539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3B646D-8123-86A9-9190-0E7013604B95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2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Assume $\cot(\theta)=2$ with $0&lt;\theta&lt;\dfrac{\pi}{2}$&#10;  \begin{enumerate}[label=\roman*.]&#10;   &#10;   \item Find the value of the other five circular functions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0AA3CCC1-6AC0-3A0C-C588-6B4AEC3AFCF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9" y="171703"/>
            <a:ext cx="10998857" cy="15497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7E1FDE-1699-5C88-26A6-9CAB1C37CC10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0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B} The graph of $F(x)$ is shown below:&#10;  \begin{enumerate}[label=\roman*.]&#10;   \item Write piecewise function definition of $F(x)$.&#10;   \item State the domain of $F(x)$.&#10;   \item State the range of $F(x)$.&#10;  \end{enumerate}&#10;\end{document}" title="IguanaTex Picture Display">
            <a:extLst>
              <a:ext uri="{FF2B5EF4-FFF2-40B4-BE49-F238E27FC236}">
                <a16:creationId xmlns:a16="http://schemas.microsoft.com/office/drawing/2014/main" id="{5366254A-90D1-A446-6DA6-A7E701178BA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38" y="179278"/>
            <a:ext cx="10267132" cy="35037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225D34-4A75-3014-FCDB-0A8068EE1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850" y="1680939"/>
            <a:ext cx="3094520" cy="2639068"/>
          </a:xfrm>
          <a:prstGeom prst="rect">
            <a:avLst/>
          </a:prstGeom>
        </p:spPr>
      </p:pic>
      <p:pic>
        <p:nvPicPr>
          <p:cNvPr id="13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1B83471-A37C-19C0-0CA9-9F3A2D5223B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6D0DF4-21AC-03A7-D7BE-B48CDC2352BE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Find all angles which satisfy the equation $\tan(\theta)=-1$&#10;&#10;\end{document}" title="IguanaTex Picture Display">
            <a:extLst>
              <a:ext uri="{FF2B5EF4-FFF2-40B4-BE49-F238E27FC236}">
                <a16:creationId xmlns:a16="http://schemas.microsoft.com/office/drawing/2014/main" id="{9911FC66-7EB4-F397-AAC6-10913D6EE5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7" y="225438"/>
            <a:ext cx="11522742" cy="458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6CAC24-E5D0-5B80-E095-D8E0F8692400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E3AE5-68CE-F74B-1FD1-A022CFC02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CB76B-FD82-5BCD-0366-FB6E543814E4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7.5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53FBF7-E56B-750A-06D6-42E2CE238483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13D3E27-98CE-64A9-6825-6BFFEDBC8510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F9E59DA7-3C42-114E-D694-E9BB11BF4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264" y="0"/>
            <a:ext cx="4364736" cy="43647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E93B20-F1B8-9339-039F-DA657D91FE4C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7831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Let $f(t)=\sec(3t-2\pi)+4$&#10;  \begin{enumerate}[label=\roman*.]&#10;   &#10;   \item State the period of $f(t)$.&#10;   &#10;   \item Graph one cycle of $f(t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28C6C3DF-7C24-92D9-76F6-4FF2B7DC9F9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2" y="244855"/>
            <a:ext cx="6124800" cy="22793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9FE359-01C8-EFCF-43B7-FF1ACE917CC5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7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Let $g(t)=\csc\left(-t-\dfrac{\pi}{4}\right)-2$&#10;  \begin{enumerate}[label=\roman*.]&#10;   &#10;   \item State the period of $g(t)$.&#10;   &#10;   \item Graph one cycle of $g(t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5D20BA89-5665-A1A3-1F93-4CE77958E74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" y="153417"/>
            <a:ext cx="6325028" cy="26139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5CD0BC-5618-463B-3646-F8753BAEBBA4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8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r(t)=2\tan\left(\dfrac{1}{4}t\right)-3$&#10;  \begin{enumerate}[label=\roman*.]&#10;   &#10;   \item State the period of $r(t)$.&#10;   &#10;   \item Graph one cycle of $r(t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37D13D16-8EF7-2631-1302-CA9B64E20A9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5" y="117535"/>
            <a:ext cx="5861485" cy="28690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EECB70-3774-9CDB-4E93-742A49FD4109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4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Let $s(t)=\cot\left(t+\dfrac{\pi}{6}\right)$&#10;  \begin{enumerate}[label=\roman*.]&#10;   &#10;   \item State the period of $s(t)$.&#10;   &#10;   \item Graph one cycle of $s(t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1F2120CF-95D3-5874-38C5-70DEE972FAF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99136"/>
            <a:ext cx="5817600" cy="26139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B8C40C-FCD9-ECC6-FECD-4334C90519B3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680A1-95EC-C16D-C8C8-7FD283A78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E5F942-DD91-2761-A961-390F21BA72EE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8.1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49351C-5FC0-059B-A8D3-2B79EDCD4B02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7CD7CA9-13EC-2E42-9CA6-265E879417F2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61098127-A5A8-1871-2D07-B15408A64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14" y="0"/>
            <a:ext cx="4314486" cy="43144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D2AE9E-9F4B-BBB7-6A62-C478B25EF844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705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Verify the identity: $\dfrac{\cos(\theta)}{\sin^2(\theta)}=\csc(\theta)\cot(\theta)$&#10;&#10;\end{document}" title="IguanaTex Picture Display">
            <a:extLst>
              <a:ext uri="{FF2B5EF4-FFF2-40B4-BE49-F238E27FC236}">
                <a16:creationId xmlns:a16="http://schemas.microsoft.com/office/drawing/2014/main" id="{7E55EC7C-6095-BEAF-4789-508490139D5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44272"/>
            <a:ext cx="9174857" cy="1113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3BF1B5-5AFC-B718-790A-B188B4C64084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6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Verify the identity: $\dfrac{\cos(t)}{1-\sin^2(t)}=\sec(t)$&#10;&#10;\end{document}" title="IguanaTex Picture Display">
            <a:extLst>
              <a:ext uri="{FF2B5EF4-FFF2-40B4-BE49-F238E27FC236}">
                <a16:creationId xmlns:a16="http://schemas.microsoft.com/office/drawing/2014/main" id="{19335DCF-1E06-514F-34B8-F0B1C332792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5" y="162560"/>
            <a:ext cx="8549485" cy="111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94AD9E-8907-C364-58CF-DC3BFC0D92CE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8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Verify the identity: $\tan^3(t)=\tan(t)\sec^2(t)-\tan(t)$&#10;&#10;\end{document}" title="IguanaTex Picture Display">
            <a:extLst>
              <a:ext uri="{FF2B5EF4-FFF2-40B4-BE49-F238E27FC236}">
                <a16:creationId xmlns:a16="http://schemas.microsoft.com/office/drawing/2014/main" id="{AD0273B1-3227-42BE-CB26-1CB614792B6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4" y="217424"/>
            <a:ext cx="10949485" cy="4937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D0BBC8-BEE8-8EAE-395D-EFE98DC35CD1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7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A462C-8786-AC31-0CC6-18C582075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833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SIGN THE ATTENDENCE SHEET</a:t>
            </a:r>
          </a:p>
        </p:txBody>
      </p:sp>
    </p:spTree>
    <p:extLst>
      <p:ext uri="{BB962C8B-B14F-4D97-AF65-F5344CB8AC3E}">
        <p14:creationId xmlns:p14="http://schemas.microsoft.com/office/powerpoint/2010/main" val="1912062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C} Graph the function $g(x)=|t+4|+|t-2|$.&#10;  \begin{enumerate}[label=\roman*.]&#10;   \item Write the domain of $g(x)$ using interval notation.&#10;   \item Write the range of $g(x)$ using interval notation.&#10;   \item State axis intercepts, if they exist.&#10;  \end{enumerate}&#10;\end{document}" title="IguanaTex Picture Display">
            <a:extLst>
              <a:ext uri="{FF2B5EF4-FFF2-40B4-BE49-F238E27FC236}">
                <a16:creationId xmlns:a16="http://schemas.microsoft.com/office/drawing/2014/main" id="{9E644D0D-A2D9-38B3-1F9B-0E1FEF13790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0" y="244350"/>
            <a:ext cx="11535459" cy="3479621"/>
          </a:xfrm>
          <a:prstGeom prst="rect">
            <a:avLst/>
          </a:prstGeom>
        </p:spPr>
      </p:pic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5BD2EB8-DEA2-0BC5-6FA4-E5CFB81DA59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B61220-A21B-1616-C82F-4F76000D4397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4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Verify the identity: $\dfrac{1-\tan(t)}{1+\tan(t)}=\dfrac{\cos(t)-\sin(t)}{\cos(t)+\sin(t)}$&#10;&#10;\end{document}" title="IguanaTex Picture Display">
            <a:extLst>
              <a:ext uri="{FF2B5EF4-FFF2-40B4-BE49-F238E27FC236}">
                <a16:creationId xmlns:a16="http://schemas.microsoft.com/office/drawing/2014/main" id="{41D6B702-AC95-67B3-C3EA-5DDB7CCA94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53416"/>
            <a:ext cx="10233599" cy="1080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78A16C-3C83-444F-978D-18DA9454BBE7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4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Verify the identity: $\dfrac{1}{1-\cos(\theta)}+\dfrac{1}{1+\cos(\theta)}=2\csc^2(\theta)$&#10;&#10;\end{document}" title="IguanaTex Picture Display">
            <a:extLst>
              <a:ext uri="{FF2B5EF4-FFF2-40B4-BE49-F238E27FC236}">
                <a16:creationId xmlns:a16="http://schemas.microsoft.com/office/drawing/2014/main" id="{CEFC6670-C50E-F088-84E5-8C0F87B021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29" y="185467"/>
            <a:ext cx="11637942" cy="103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D7D9FF-83D2-2C91-0462-FB4F2B1E8130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7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Verify the identity: $\dfrac{1-\sin(x)}{1+\sin(x)}=(\sec(x)-\tan(x))^2$&#10;&#10;\end{document}" title="IguanaTex Picture Display">
            <a:extLst>
              <a:ext uri="{FF2B5EF4-FFF2-40B4-BE49-F238E27FC236}">
                <a16:creationId xmlns:a16="http://schemas.microsoft.com/office/drawing/2014/main" id="{E561E09F-4C4A-B9E5-3E79-C981E20DD74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4" y="171704"/>
            <a:ext cx="10886400" cy="1080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7F2145-1DA5-39A1-FF12-F51E1A6A2FC5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6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091C2-1476-D29C-4E2C-716C5B199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A29D0F-C8BF-12C9-3515-D616BEE9BC0D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8.2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D2C58D-4F71-5DC0-26EC-BE63F16BAAA5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FC46640-BD5C-2790-66DC-AB2317801224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E2E0A3F-8ED8-0BAD-9DB2-4028FED02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96" y="-4618"/>
            <a:ext cx="4337304" cy="43373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50156F-1274-0CED-F6F4-47F9A8635A25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751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Find the exact value of $\cos\left(\dfrac{13\pi}{12}\right)$&#10;&#10;\end{document}" title="IguanaTex Picture Display">
            <a:extLst>
              <a:ext uri="{FF2B5EF4-FFF2-40B4-BE49-F238E27FC236}">
                <a16:creationId xmlns:a16="http://schemas.microsoft.com/office/drawing/2014/main" id="{DAB54C88-E212-FECA-2658-C704BEE0A20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" y="199136"/>
            <a:ext cx="7611428" cy="109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728031-00BE-EE53-6896-840E0AF2C906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2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Find the exact value of $\sin\left(\dfrac{\pi}{12}\right)$&#10;&#10;\end{document}" title="IguanaTex Picture Display">
            <a:extLst>
              <a:ext uri="{FF2B5EF4-FFF2-40B4-BE49-F238E27FC236}">
                <a16:creationId xmlns:a16="http://schemas.microsoft.com/office/drawing/2014/main" id="{EA8AFA26-3AA6-2FFB-40F3-1A256E1B447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1" y="226569"/>
            <a:ext cx="7145143" cy="8365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5B74F1-9F26-961B-91F0-A2845F645766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5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\alpha$ be a Quadrant IV angle such that $\cos(\alpha)=\frac{\sqrt{5}}{5}$ and let $\frac{\pi}{2}&lt;\beta&lt;\pi$ such that $\sin(\beta)=\frac{\sqrt{10}}{10}$.&#10;  \begin{enumerate}[label=\roman*.]&#10;   &#10;   \item Find the value of $\cos(\alpha-\beta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4AD364D9-15D7-10D9-E9C1-C0F6C8E8837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34" y="135130"/>
            <a:ext cx="11784886" cy="19480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26BF5D-E122-4971-49EB-81BF25983BB3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5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Let $0&lt;\alpha&lt;\frac{\pi}{2}$ such that $\csc(\alpha)=3$ and let $\beta$ be a Quadrant II angle such that $\tan(\beta)=-7$. &#10;  \begin{enumerate}[label=\roman*.]&#10;   &#10;   \item Find the value of $\tan(\alpha+\beta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7ED9F861-285E-36B6-D4AF-49DE80302E7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1" y="171704"/>
            <a:ext cx="11855702" cy="17302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784DE1-4D01-6EB9-5574-CF814B1B6A2D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4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Verify the identity: $\cos(\alpha+\beta)+\cos(\alpha-\beta)=2\cos(\alpha)\cos(\beta)$.&#10;&#10;\end{document}" title="IguanaTex Picture Display">
            <a:extLst>
              <a:ext uri="{FF2B5EF4-FFF2-40B4-BE49-F238E27FC236}">
                <a16:creationId xmlns:a16="http://schemas.microsoft.com/office/drawing/2014/main" id="{76F25FED-DEF2-F625-7D9F-75292FBB3CF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7" y="226986"/>
            <a:ext cx="11780822" cy="4149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125A9F-2FE8-BFD7-4D0D-9F010F1DC35C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8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Verify the identity: $(\cos(\theta)-\sin(\theta))^2=1-\sin(2\theta)$.&#10;&#10;\end{document}" title="IguanaTex Picture Display">
            <a:extLst>
              <a:ext uri="{FF2B5EF4-FFF2-40B4-BE49-F238E27FC236}">
                <a16:creationId xmlns:a16="http://schemas.microsoft.com/office/drawing/2014/main" id="{624A1E1E-D907-EAA7-0D45-50F8D86F3E9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199136"/>
            <a:ext cx="10957714" cy="4909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B0243D-8120-E5B7-1D80-6F5F9BAD5D99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9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D} Solve the equation $|3x-2|=|2x+7|$.&#10;  \begin{enumerate}[label=\roman*.]&#10;   \item Write the solutions as a set.&#10;  \end{enumerate}&#10;\end{document}" title="IguanaTex Picture Display">
            <a:extLst>
              <a:ext uri="{FF2B5EF4-FFF2-40B4-BE49-F238E27FC236}">
                <a16:creationId xmlns:a16="http://schemas.microsoft.com/office/drawing/2014/main" id="{4EB83804-E6BB-DBDE-63B4-6EF0F028386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1" y="238000"/>
            <a:ext cx="8944575" cy="1388836"/>
          </a:xfrm>
          <a:prstGeom prst="rect">
            <a:avLst/>
          </a:prstGeom>
        </p:spPr>
      </p:pic>
      <p:pic>
        <p:nvPicPr>
          <p:cNvPr id="6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3CF230D1-1128-D82F-1305-817CF449D73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192DE1-8039-418E-12E5-D66D85E5FBB6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05BF6-A0B7-E7BC-5A89-DCF74D454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F3C12-A3C1-B638-4ED3-A7893EB129C4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8.3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7BAB30-0122-9084-3D6F-3FDDB53D88CC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DF2DDFD-614D-58B8-6110-6EBFDA27246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F288EDFE-CE36-4205-74CD-588D790F4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14" y="0"/>
            <a:ext cx="4314486" cy="43144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C4E4EA-6DC8-0D57-A01E-8483630090E4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9983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Find the exact value of $\arccos\left(\dfrac{1}{2}\right)$&#10;&#10;\end{document}" title="IguanaTex Picture Display">
            <a:extLst>
              <a:ext uri="{FF2B5EF4-FFF2-40B4-BE49-F238E27FC236}">
                <a16:creationId xmlns:a16="http://schemas.microsoft.com/office/drawing/2014/main" id="{F767B412-FCC2-3E3D-4507-86EC6EE0B11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5" y="162559"/>
            <a:ext cx="7715657" cy="109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5EB1FC-2A6E-F775-0948-37D361524461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0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\newcommand{\arccot}{\mathop{\text{arccot}}}&#10;\newcommand{\arcsec}{\mathop{\text{arcsec}}}&#10;\newcommand{\arccsc}{\mathop{\text{arccsc}}}&#10;&#10;&#10;\begin{document}&#10;\noindent&#10;[\textbf{B}] Find the exact value of $\arccot(-1)$&#10;&#10;\end{document}" title="IguanaTex Picture Display">
            <a:extLst>
              <a:ext uri="{FF2B5EF4-FFF2-40B4-BE49-F238E27FC236}">
                <a16:creationId xmlns:a16="http://schemas.microsoft.com/office/drawing/2014/main" id="{200D96F9-CC61-E660-A94A-E4073800E05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318009"/>
            <a:ext cx="7592228" cy="458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EBC44B-6FEF-C166-9A3A-C9A43E37A8E3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3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C}] Find the exact value of $\sin\left(\arcsin\left(-\dfrac{\sqrt{2}}{2}\right)\right)$&#10;&#10;\end{document}" title="IguanaTex Picture Display">
            <a:extLst>
              <a:ext uri="{FF2B5EF4-FFF2-40B4-BE49-F238E27FC236}">
                <a16:creationId xmlns:a16="http://schemas.microsoft.com/office/drawing/2014/main" id="{04CE9997-6923-2202-CD01-5490156787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3" y="162560"/>
            <a:ext cx="9775542" cy="13659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F02916-F65F-284E-61B6-FDBF6DF9090A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8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D}] Find the exact value of $\sin\left( \arccos\left(-\dfrac{1}{2}\right) \right)$&#10;&#10;\end{document}" title="IguanaTex Picture Display">
            <a:extLst>
              <a:ext uri="{FF2B5EF4-FFF2-40B4-BE49-F238E27FC236}">
                <a16:creationId xmlns:a16="http://schemas.microsoft.com/office/drawing/2014/main" id="{DCCCA8EC-1C18-101E-8C68-E10C1C24478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7" y="162560"/>
            <a:ext cx="9380571" cy="109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B4C449-0304-B0BE-CECB-F397BAD92589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8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E}] Solve $\sin(\theta)=\dfrac{7}{11}$&#10;&#10;\end{document}" title="IguanaTex Picture Display">
            <a:extLst>
              <a:ext uri="{FF2B5EF4-FFF2-40B4-BE49-F238E27FC236}">
                <a16:creationId xmlns:a16="http://schemas.microsoft.com/office/drawing/2014/main" id="{AFCB6E40-020F-B903-4498-0C11BAD675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4" y="171704"/>
            <a:ext cx="4141714" cy="9298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65FC35-648D-AB1A-E30D-B56293A7C735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1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F}] State the domain of $\arctan(4x)$&#10;&#10;\end{document}" title="IguanaTex Picture Display">
            <a:extLst>
              <a:ext uri="{FF2B5EF4-FFF2-40B4-BE49-F238E27FC236}">
                <a16:creationId xmlns:a16="http://schemas.microsoft.com/office/drawing/2014/main" id="{3FAF88C5-DF37-A0E2-D330-748495EE823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" y="299720"/>
            <a:ext cx="6854400" cy="458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750082-A64E-1B99-673D-2FF9502C7D81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8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57BEE-9D5B-2FCD-4FB2-8143775EC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18BAA0-9BC3-E1B9-7155-B3B71E839BB8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9.1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A76075-9844-5EF1-8656-99A61766F3C2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B8C9C65-90B2-02F8-4DB8-342E8309EFA2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59B1B061-EAFD-AEC9-12D2-057757FAA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14" y="0"/>
            <a:ext cx="4314486" cy="43144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118D63-266D-33A4-B7F6-805CDCDF780B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12367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A}] Let $(\alpha, a)$, $(\beta,b)$, and $(\gamma,c)$ be angle-side opposite pairs of a triangle such that $\alpha=13^\circ$, $\beta=17^\circ$, and $a=5$. &#10;  \begin{enumerate}[label=\roman*.]&#10;   &#10;   \item Does this information produce a triangle? If so, find the remaining values. If not, explain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F752E7D0-FBB0-48A2-2365-CCE31E2989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7" y="272289"/>
            <a:ext cx="11673079" cy="21646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A8564A-ECA1-E202-5C74-684E1871E655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6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B}] Let $(\alpha, a)$, $(\beta,b)$, and $(\gamma,c)$ be angle-side opposite pairs of a triangle such that $\alpha=73.2^\circ$, $\beta=54.1^\circ$, and $a=117$. &#10;  \begin{enumerate}[label=\roman*.]&#10;   &#10;   \item Does this information produce a triangle? If so, find the remaining values. If not, explain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3018ABF3-65C5-DB12-9129-3D740012DFD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2" y="180848"/>
            <a:ext cx="11450940" cy="21234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5F50BB-4407-C1DA-C71C-2147B2652F2D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8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E} Given $f(x)=|3x-5|$ and $g(x)=4$&#10;  \begin{enumerate}[label=\roman*.]&#10;   \item Graph $f(x)$.&#10;   \item Graph $g(x)$ (on the same plot).&#10;   \item Solve $f(x)\leq g(x)$. Write your answer in interval notation.&#10;  \end{enumerate}&#10;\end{document}" title="IguanaTex Picture Display">
            <a:extLst>
              <a:ext uri="{FF2B5EF4-FFF2-40B4-BE49-F238E27FC236}">
                <a16:creationId xmlns:a16="http://schemas.microsoft.com/office/drawing/2014/main" id="{EB86D7DF-D223-9227-56F2-F3E0DF78F2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1" y="282450"/>
            <a:ext cx="11765420" cy="3044950"/>
          </a:xfrm>
          <a:prstGeom prst="rect">
            <a:avLst/>
          </a:prstGeom>
        </p:spPr>
      </p:pic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25EF3FD3-53F2-C362-1DCC-FBECF44AD5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CE3884-E860-2AD6-A808-55484D87F257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8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C}] Let $(\alpha, a)$, $(\beta,b)$, and $(\gamma,c)$ be angle-side opposite pairs of a triangle such that $\alpha=95^\circ$, $\beta=85^\circ$, and $a=33.33$. &#10;  \begin{enumerate}[label=\roman*.]&#10;   &#10;   \item Does this information produce a triangle? If so, find the remaining values. If not, explain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B0568019-F88F-86E4-45FE-EB65FE24524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4" y="208280"/>
            <a:ext cx="11450940" cy="21234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7A634B-F78B-BBF0-FF01-5547BBB60FC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0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51790-3FE7-C29D-B644-9D843374D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29CA6F-C76C-C4E5-BDBE-F4553FAB03DF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9.2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1CE99C-5269-66C7-5C5F-B112DEC9AA82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7D25AFA-D307-C970-29DF-188187F29BDA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77AC8E30-E238-ED3A-8481-FE250FDC4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14" y="0"/>
            <a:ext cx="4314486" cy="43144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65FE0D-6FB3-BDE9-FF4D-437D09901902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2677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A}] Find the area of the triangle with side lengths, $a=7$, $b=10$, and $c=13$.&#10;&#10;\end{document}" title="IguanaTex Picture Display">
            <a:extLst>
              <a:ext uri="{FF2B5EF4-FFF2-40B4-BE49-F238E27FC236}">
                <a16:creationId xmlns:a16="http://schemas.microsoft.com/office/drawing/2014/main" id="{CB51364E-F8DA-D4A3-F48C-5C9A67E772E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6" y="171704"/>
            <a:ext cx="11737273" cy="8067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ADF88A-FD1E-F8BA-9EBA-FA1F60720A11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6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B}] Find the area of the triangle with side lengths, $a=300$, $b=302$, and $c=48$.&#10;&#10;\end{document}" title="IguanaTex Picture Display">
            <a:extLst>
              <a:ext uri="{FF2B5EF4-FFF2-40B4-BE49-F238E27FC236}">
                <a16:creationId xmlns:a16="http://schemas.microsoft.com/office/drawing/2014/main" id="{2C626629-3317-2A3F-A426-9816590290A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7" y="199137"/>
            <a:ext cx="11737258" cy="8067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91861-7D2B-9E03-4279-1971BD9A46A5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3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C}] Find the area of the triangle with side lengths, $a=5$, $b=12$, and $c=13$.&#10;&#10;\end{document}" title="IguanaTex Picture Display">
            <a:extLst>
              <a:ext uri="{FF2B5EF4-FFF2-40B4-BE49-F238E27FC236}">
                <a16:creationId xmlns:a16="http://schemas.microsoft.com/office/drawing/2014/main" id="{AD04AEA9-11DB-2F44-F122-94DC830504B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4" y="153416"/>
            <a:ext cx="11816079" cy="8121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84D6FD-236E-1058-E852-3452CDEC532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8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387C5-5F98-DFF0-4E2D-8E7E5C21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65125"/>
            <a:ext cx="10953750" cy="1325563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GOOD LUCK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DA6A0-6C5E-FCFA-8BD8-58D5DA2CD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825624"/>
            <a:ext cx="6191250" cy="47466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PLEASE scan the QR code to the right, this is a survey to evaluate how I have done </a:t>
            </a:r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overall </a:t>
            </a:r>
            <a:r>
              <a:rPr lang="en-US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as a PAL leader this semester. This goes through the AAC (my boss) and is anonymous. We appreciate your feedback!</a:t>
            </a:r>
          </a:p>
          <a:p>
            <a:pPr marL="0" indent="0">
              <a:buNone/>
            </a:pPr>
            <a:endParaRPr lang="en-US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pPr marL="0" indent="0">
              <a:buNone/>
            </a:pPr>
            <a:r>
              <a:rPr lang="en-US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Answers to the first two questions:</a:t>
            </a:r>
          </a:p>
          <a:p>
            <a:r>
              <a:rPr lang="en-US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Name of your PAL leader: </a:t>
            </a:r>
          </a:p>
          <a:p>
            <a:pPr lvl="1"/>
            <a:r>
              <a:rPr lang="en-US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Roman Simkins</a:t>
            </a:r>
          </a:p>
          <a:p>
            <a:r>
              <a:rPr lang="en-US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Name of your PAL class: </a:t>
            </a:r>
          </a:p>
          <a:p>
            <a:pPr lvl="1"/>
            <a:r>
              <a:rPr lang="en-US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MATH1300</a:t>
            </a:r>
          </a:p>
          <a:p>
            <a:endParaRPr lang="en-US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76FB816-B389-1771-F232-7446CA4A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1257300"/>
            <a:ext cx="56007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42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\textbf{F*} Show that if $d$ is a real number with $d&gt;0$, the solution to $|x-a|&lt;d$ is the interval: $(a-d,a+d)$. That is, an interval centered at $a$ with `radius' $d$.&#10;\end{document}" title="IguanaTex Picture Display">
            <a:extLst>
              <a:ext uri="{FF2B5EF4-FFF2-40B4-BE49-F238E27FC236}">
                <a16:creationId xmlns:a16="http://schemas.microsoft.com/office/drawing/2014/main" id="{790919DD-BFCE-003E-6042-95617BA7E5F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0" y="231651"/>
            <a:ext cx="11683260" cy="1281631"/>
          </a:xfrm>
          <a:prstGeom prst="rect">
            <a:avLst/>
          </a:prstGeom>
        </p:spPr>
      </p:pic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535BBC0-CE3E-0115-E5BC-63C879AF2D3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3F5816-C16C-8AB2-679A-DA93292C14B4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1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F05DE-4D1A-3A9A-0146-AA3231E928BA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1.4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8158150F-0F85-5DE4-2C64-0A44E44E6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14" y="0"/>
            <a:ext cx="4314486" cy="43144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7C6C65-7AAA-45F9-4FC1-25C0464ABED5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34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A} Let $f(x)=x^2-2x-8$&#10;  \begin{enumerate}[label=\roman*.]&#10;   \item Complete the square on $f(x)$.&#10;   \item Write the vertex.&#10;   \item Find the axis intercepts.&#10;   \item Graph $f(x)$.&#10;  \end{enumerate}&#10;\end{document}" title="IguanaTex Picture Display">
            <a:extLst>
              <a:ext uri="{FF2B5EF4-FFF2-40B4-BE49-F238E27FC236}">
                <a16:creationId xmlns:a16="http://schemas.microsoft.com/office/drawing/2014/main" id="{904C2A28-311D-A59A-DFFF-EBC0B1955A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9" y="231651"/>
            <a:ext cx="6283591" cy="3937375"/>
          </a:xfrm>
          <a:prstGeom prst="rect">
            <a:avLst/>
          </a:prstGeom>
        </p:spPr>
      </p:pic>
      <p:pic>
        <p:nvPicPr>
          <p:cNvPr id="6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A90066C-7DA2-559B-A1DD-8C16835AA14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B4B200-8C06-91B1-BB4A-B95A31183E7C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1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B} Let $h(t)=-3t^2+5t+4$&#10;  \begin{enumerate}[label=\roman*.]&#10;   \item Compute the discriminant of $h(t)$. How many real zeros does $h(t)$ have?&#10;   \item Find the zero(s) of $h(t)$ if they exist, write your solutions as a set.&#10;  \end{enumerate}&#10;\end{document}" title="IguanaTex Picture Display">
            <a:extLst>
              <a:ext uri="{FF2B5EF4-FFF2-40B4-BE49-F238E27FC236}">
                <a16:creationId xmlns:a16="http://schemas.microsoft.com/office/drawing/2014/main" id="{8E19A11D-DDD8-9193-F4F4-0BB22A9D4F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9" y="231652"/>
            <a:ext cx="11530522" cy="3014468"/>
          </a:xfrm>
          <a:prstGeom prst="rect">
            <a:avLst/>
          </a:prstGeom>
        </p:spPr>
      </p:pic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D62EB393-0368-622B-44B0-8F756C846E3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44A508-E6FE-E0C7-8032-21A17569851A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1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C} Let $g(x)=x^2-3x+9$&#10;  \begin{enumerate}[label=\roman*.]&#10;   \item Is $g(x)$ factorable?&#10;   \item If yes, write $g(x)$ in factored form. If not, explain why.&#10;  \end{enumerate}&#10;\end{document}" title="IguanaTex Picture Display">
            <a:extLst>
              <a:ext uri="{FF2B5EF4-FFF2-40B4-BE49-F238E27FC236}">
                <a16:creationId xmlns:a16="http://schemas.microsoft.com/office/drawing/2014/main" id="{E4C522AF-3962-B671-D543-B2B863E83F4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9" y="216412"/>
            <a:ext cx="11671149" cy="2351528"/>
          </a:xfrm>
          <a:prstGeom prst="rect">
            <a:avLst/>
          </a:prstGeom>
        </p:spPr>
      </p:pic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27898709-AF5C-265C-6E11-400EF26C791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35ADC1-3DAD-0180-B66F-3DD36AFB8A4C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1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\textbf{D} Solve the inequality $3x^2\leq 11x+4$, write your answer in interval notation.&#10;\end{document}" title="IguanaTex Picture Display">
            <a:extLst>
              <a:ext uri="{FF2B5EF4-FFF2-40B4-BE49-F238E27FC236}">
                <a16:creationId xmlns:a16="http://schemas.microsoft.com/office/drawing/2014/main" id="{82B4CB89-29E6-D9A6-68D2-57E75E71324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9" y="224034"/>
            <a:ext cx="11551509" cy="813303"/>
          </a:xfrm>
          <a:prstGeom prst="rect">
            <a:avLst/>
          </a:prstGeom>
        </p:spPr>
      </p:pic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A8ACA3F6-963B-26DC-DCF0-5CF3ADE1E3C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AF2D75-D041-9559-8D6F-6867822C6E63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\textbf{E} Solve the inequality $5t+4\leq 3t^3$, write your answer in interval notation.&#10;\end{document}" title="IguanaTex Picture Display">
            <a:extLst>
              <a:ext uri="{FF2B5EF4-FFF2-40B4-BE49-F238E27FC236}">
                <a16:creationId xmlns:a16="http://schemas.microsoft.com/office/drawing/2014/main" id="{C97B8B2C-63DA-86E8-364F-741B49500F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9" y="224035"/>
            <a:ext cx="11551508" cy="813303"/>
          </a:xfrm>
          <a:prstGeom prst="rect">
            <a:avLst/>
          </a:prstGeom>
        </p:spPr>
      </p:pic>
      <p:pic>
        <p:nvPicPr>
          <p:cNvPr id="6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F8D8CE07-85AE-BB29-BC29-D90CA1C8C47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CF3738-DE47-7CEB-7F82-A32F36679990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1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F05DE-4D1A-3A9A-0146-AA3231E928BA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1.1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81964422-CF67-1398-44DB-6C2D739A8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0"/>
            <a:ext cx="4346448" cy="43464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9E84D1-EDB0-B542-F99F-AA556ED36BFB}"/>
              </a:ext>
            </a:extLst>
          </p:cNvPr>
          <p:cNvSpPr/>
          <p:nvPr/>
        </p:nvSpPr>
        <p:spPr>
          <a:xfrm>
            <a:off x="0" y="4411266"/>
            <a:ext cx="1219200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53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\textbf{F*} Graph $f(x)=|1-x^2|$.&#10;\end{document}" title="IguanaTex Picture Display">
            <a:extLst>
              <a:ext uri="{FF2B5EF4-FFF2-40B4-BE49-F238E27FC236}">
                <a16:creationId xmlns:a16="http://schemas.microsoft.com/office/drawing/2014/main" id="{1C86CB73-E02B-4679-3431-44010BA042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9" y="224036"/>
            <a:ext cx="6100711" cy="572943"/>
          </a:xfrm>
          <a:prstGeom prst="rect">
            <a:avLst/>
          </a:prstGeom>
        </p:spPr>
      </p:pic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1C23AA1-CC76-4BBC-4CFE-6C1620E3EE3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3743ED-03F7-2E20-2C8B-3D4728C4FA23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9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F05DE-4D1A-3A9A-0146-AA3231E928BA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2.1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30BB33A3-ECD5-424F-B23A-65DC617E0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14" y="0"/>
            <a:ext cx="4314486" cy="43144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20FE82-1A6B-CEB9-DC4F-B2B5A55584AB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24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A} Let $g(x)=3x^5-2x^2+x+1$&#10;  \begin{enumerate}[label=\roman*.]&#10;   \item Identify the degree of $g(x)$.&#10;   \item Identify the leading coefficient of $g(x)$.&#10;   \item Identify the leading term of $g(x)$.&#10;   \item Identify the constant term of $g(x)$.&#10;   \item Write the end behavior of $g(x)$.&#10;  \end{enumerate}\end{document}" title="IguanaTex Picture Display">
            <a:extLst>
              <a:ext uri="{FF2B5EF4-FFF2-40B4-BE49-F238E27FC236}">
                <a16:creationId xmlns:a16="http://schemas.microsoft.com/office/drawing/2014/main" id="{A035B4B9-7C08-28E2-90FA-CF77F0A08A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51" y="224036"/>
            <a:ext cx="6542670" cy="3954840"/>
          </a:xfrm>
          <a:prstGeom prst="rect">
            <a:avLst/>
          </a:prstGeom>
        </p:spPr>
      </p:pic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173B1901-B0CF-59A9-57EE-1415AC97D6A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A5FF3F-BE8D-C91F-72CE-B70D53B31982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3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B} Let $f(x)=3(x+2)^3+1$&#10;  \begin{enumerate}[label=\roman*.]&#10;   \item Write the parent function $P(x)$ for $f(x)$. &#10;   \item Pick three points from the parent function $P(x)$ and apply the transformations of $f(x)$ to write three points on the graph of $f(x)$.&#10;   \item Sketch the graph of $f(x)$.&#10;   \item State the domain and range of $f(x)$ using interval notation.&#10;  \end{enumerate}&#10;\end{document}" title="IguanaTex Picture Display">
            <a:extLst>
              <a:ext uri="{FF2B5EF4-FFF2-40B4-BE49-F238E27FC236}">
                <a16:creationId xmlns:a16="http://schemas.microsoft.com/office/drawing/2014/main" id="{81729A79-2D67-4745-8DE8-030C0BE81D6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50" y="224034"/>
            <a:ext cx="9745687" cy="3997445"/>
          </a:xfrm>
          <a:prstGeom prst="rect">
            <a:avLst/>
          </a:prstGeom>
        </p:spPr>
      </p:pic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3364A247-61A6-1F37-DD42-F46DD9BF428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CBC93C-F83E-3788-7352-B77A771E13E9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9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C} Let $f(x)=2-3(x-1)^4$&#10;  \begin{enumerate}[label=\roman*.]&#10;   \item Write the parent function $P(x)$ for $f(x)$. &#10;   \item Pick three points from the parent function $P(x)$ and apply the transformations of $f(x)$ to write three points on the graph of $f(x)$.&#10;   \item Sketch the graph of $f(x)$.&#10;   \item State the domain and range of $f(x)$ using interval notation.&#10;  \end{enumerate}&#10;\end{document}" title="IguanaTex Picture Display">
            <a:extLst>
              <a:ext uri="{FF2B5EF4-FFF2-40B4-BE49-F238E27FC236}">
                <a16:creationId xmlns:a16="http://schemas.microsoft.com/office/drawing/2014/main" id="{22B78A0B-702F-7F95-49E2-E08F5CA0E8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50" y="224034"/>
            <a:ext cx="9745687" cy="3999658"/>
          </a:xfrm>
          <a:prstGeom prst="rect">
            <a:avLst/>
          </a:prstGeom>
        </p:spPr>
      </p:pic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16C6C0AF-B1C6-798D-40DB-2F9CF977B8D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8A6516-A6EE-0EF4-3F7A-08B0E7E87660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3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D} Let $h(t)=t^2(t-2)^2(t+2)^2$&#10;  \begin{enumerate}[label=\roman*.]&#10;   \item List all zeros of $h(t)$ and their corresponding multiplicities.&#10;   \item Write the end behavior of $h(t)$. &#10;   \item Sketch a graph of the function $h(t)$.&#10;  \end{enumerate}&#10;\end{document}" title="IguanaTex Picture Display">
            <a:extLst>
              <a:ext uri="{FF2B5EF4-FFF2-40B4-BE49-F238E27FC236}">
                <a16:creationId xmlns:a16="http://schemas.microsoft.com/office/drawing/2014/main" id="{3D9EDB28-029C-61B9-D0BB-5A653A7C9F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51" y="224034"/>
            <a:ext cx="11712326" cy="3037325"/>
          </a:xfrm>
          <a:prstGeom prst="rect">
            <a:avLst/>
          </a:prstGeom>
        </p:spPr>
      </p:pic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3797695-8C2A-6311-3A2B-6A029F4EEE3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911E1C-2F80-C0CB-D0C3-D5C85501E589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4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E} Let $g(x)=(2x+1)^2(x-3)$ &#10;  \begin{enumerate}[label=\roman*.]&#10;   \item List all zeros of $g(x)$ and their corresponding multiplicities.&#10;   \item Write the end behavior of $g(x)$. &#10;   \item Sketch a graph of the function $g(x)$.&#10;  \end{enumerate}&#10;\end{document}" title="IguanaTex Picture Display">
            <a:extLst>
              <a:ext uri="{FF2B5EF4-FFF2-40B4-BE49-F238E27FC236}">
                <a16:creationId xmlns:a16="http://schemas.microsoft.com/office/drawing/2014/main" id="{E9BC7923-97A2-0A67-AA5A-F5792749963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01" y="231655"/>
            <a:ext cx="11706998" cy="3021338"/>
          </a:xfrm>
          <a:prstGeom prst="rect">
            <a:avLst/>
          </a:prstGeom>
        </p:spPr>
      </p:pic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816695A1-31AF-ED39-ABDC-64AC372203E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4E39C5-3594-1492-7D61-9BCE1B6A91AD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5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F} Let $f(x)=(x^2+1)(x-1)$&#10;  \begin{enumerate}[label=\roman*.]&#10;   \item Determine analytically if $f(x)$ is even, odd, or neither.&#10;  \end{enumerate}&#10;\end{document}" title="IguanaTex Picture Display">
            <a:extLst>
              <a:ext uri="{FF2B5EF4-FFF2-40B4-BE49-F238E27FC236}">
                <a16:creationId xmlns:a16="http://schemas.microsoft.com/office/drawing/2014/main" id="{C1D2F53B-DA09-DFBF-A2B6-06D3005B98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01" y="231656"/>
            <a:ext cx="11713279" cy="1455264"/>
          </a:xfrm>
          <a:prstGeom prst="rect">
            <a:avLst/>
          </a:prstGeom>
        </p:spPr>
      </p:pic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DD1F7B9F-6540-41E6-9B60-A742FDC6E59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28E95D-C2B3-B247-054C-561382AC6062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F05DE-4D1A-3A9A-0146-AA3231E928BA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2.2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4AB34AFC-8922-AA4E-A868-3B80502A1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14" y="0"/>
            <a:ext cx="4314486" cy="43144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AADAAE-A565-E422-6B34-DF1F1B060379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53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7" name="Picture 6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&#10;\noindent [\textbf{A}] Let $f(z)=4z^3+2z-3$ and $g(z)=z-3$&#10;  \begin{enumerate}[label=\roman*.]&#10;   \item Compute $f(z) / g(z)$. &#10;   \item Write $f(z)$ as an expression involving $g(z)$, a quotient, and remainder (if it exists).&#10;  \end{enumerate}&#10;&#10;\end{document}" title="IguanaTex Picture Display">
            <a:extLst>
              <a:ext uri="{FF2B5EF4-FFF2-40B4-BE49-F238E27FC236}">
                <a16:creationId xmlns:a16="http://schemas.microsoft.com/office/drawing/2014/main" id="{2101A420-05C0-822E-AFD4-81A9F5E1E0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44" y="266398"/>
            <a:ext cx="11662409" cy="25460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B1174D-9FE5-3038-AB31-CCD52D3BE3C4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1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A} Observe the following equation: $2xy=4$.&#10;  \begin{enumerate}[label=\roman*.]&#10;   \item Does this equation represent $y$ as a function of $x$?&#10;   \item If so, write the domain of the equation as set, if not, provide an example where it fails as a function.&#10;  \end{enumerate}&#10;\end{document}" title="IguanaTex Picture Display">
            <a:extLst>
              <a:ext uri="{FF2B5EF4-FFF2-40B4-BE49-F238E27FC236}">
                <a16:creationId xmlns:a16="http://schemas.microsoft.com/office/drawing/2014/main" id="{DE8469A5-2808-72C0-DEBD-A4FFF613B6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8" y="355601"/>
            <a:ext cx="11304264" cy="2489199"/>
          </a:xfrm>
          <a:prstGeom prst="rect">
            <a:avLst/>
          </a:prstGeom>
        </p:spPr>
      </p:pic>
      <p:pic>
        <p:nvPicPr>
          <p:cNvPr id="21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26AD969A-9DC2-FC05-5D2E-5E94CF9D1CE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C4023D-156B-0E44-8DEB-90BA7B9E7BC6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8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&#10;\noindent [\textbf{B}] Let $f(x)=2x^3-x+1$ and $g(x)=x^2+x+1$&#10;  \begin{enumerate}[label=\roman*.]&#10;   \item Compute $f(x) / g(x)$. &#10;   \item Write $f(x)$ as an expression involving $g(x)$, a quotient, and remainder (if it exists).&#10;  \end{enumerate}&#10;&#10;\end{document}" title="IguanaTex Picture Display">
            <a:extLst>
              <a:ext uri="{FF2B5EF4-FFF2-40B4-BE49-F238E27FC236}">
                <a16:creationId xmlns:a16="http://schemas.microsoft.com/office/drawing/2014/main" id="{F2F6C661-A0DB-F65E-592E-68597420817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52" y="180848"/>
            <a:ext cx="11757523" cy="25667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032D3D-199A-129E-32C8-7A9AC2450DE9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3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&#10;\noindent [\textbf{C}] Let $a(x)=x^4-6x^2+9$ and $b(x)=(x-\sqrt{3})$&#10;  \begin{enumerate}[label=\roman*.]&#10;   \item Compute $a(x) / b(x)$. &#10;   \item Write $a(x)$ as an expression involving $b(x)$, a quotient, and remainder (if it exists).&#10;  \end{enumerate}&#10;&#10;\end{document}" title="IguanaTex Picture Display">
            <a:extLst>
              <a:ext uri="{FF2B5EF4-FFF2-40B4-BE49-F238E27FC236}">
                <a16:creationId xmlns:a16="http://schemas.microsoft.com/office/drawing/2014/main" id="{0BF1293F-84A0-BF28-C078-F40DD6E087B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171704"/>
            <a:ext cx="11786424" cy="25891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B23A45-47F4-A4F5-6BDD-B19370892819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7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1" name="Picture 10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&#10;\noindent [\textbf{D}] Let $g(z)=z^3+2z^2-3z-6$ be a polynomial function with a known real zero of $c=-2$&#10;  \begin{enumerate}[label=\roman*.]&#10;   \item Find the remaining real zeros of $g(z)$&#10;  \end{enumerate}&#10;&#10;\end{document}" title="IguanaTex Picture Display">
            <a:extLst>
              <a:ext uri="{FF2B5EF4-FFF2-40B4-BE49-F238E27FC236}">
                <a16:creationId xmlns:a16="http://schemas.microsoft.com/office/drawing/2014/main" id="{CB827377-609C-9F73-B30F-C2977AFE514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" y="180848"/>
            <a:ext cx="11575946" cy="17211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B48EBF-F6E7-5BCA-5DCF-A4F1DE402657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8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E}] Let $x^3-6x^2+11x-6$ be a polynomial function with a known real zero of $c=1$&#10;  \begin{enumerate}[label=\roman*.]&#10;   \item Find the remaining real zeros of $g(z)$&#10;  \end{enumerate}&#10;&#10;\end{document}" title="IguanaTex Picture Display">
            <a:extLst>
              <a:ext uri="{FF2B5EF4-FFF2-40B4-BE49-F238E27FC236}">
                <a16:creationId xmlns:a16="http://schemas.microsoft.com/office/drawing/2014/main" id="{2812DAF1-0957-6676-9781-09FB0CBDA37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9" y="240428"/>
            <a:ext cx="11694001" cy="1733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E3E0DC-BF21-3BD8-DE8D-7882BEA3E0F4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5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F*}] Let $f(x)=a_nx^n+a_{n-1}x^{n-1}+\dots+a_2x^2+a_1x+a_0$ be a polynomial function with the property that $a_n+a_{n-1}+\dots+a_1+a_0=0$. (That is, the sum of the coefficents and the constant term is 0.)&#10;  \begin{enumerate}[label=\roman*.]&#10;   \item Show that $(x-1)$ is a factor of $f(x)$.&#10;  \end{enumerate}&#10;&#10;\end{document}" title="IguanaTex Picture Display">
            <a:extLst>
              <a:ext uri="{FF2B5EF4-FFF2-40B4-BE49-F238E27FC236}">
                <a16:creationId xmlns:a16="http://schemas.microsoft.com/office/drawing/2014/main" id="{FB8ECD90-A2EB-9428-AAAB-635B06180AA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2" y="244855"/>
            <a:ext cx="11635195" cy="26995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9208B2-D1C8-9B41-2E4F-C63B266B5ADE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7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F05DE-4D1A-3A9A-0146-AA3231E928BA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2.3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F0C17101-E224-7A85-6074-3F8BBF97B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976" y="0"/>
            <a:ext cx="4383024" cy="43830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DD80A6-38F5-F210-31DB-66A49041528D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106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499DBDC-BF3C-6027-2CD1-A43E7B36A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A}] Let $f(x)=36x^4-12x^3-11x^2+2x+1$&#10;  \begin{enumerate}[label=\roman*.]&#10;   &#10;   \item Use Cauchy's Bound to find an interval containing all possible rational zeros.&#10;   &#10;   \item Use the Rational Zeros Theorem to make a list of possible rational zeros.&#10;   &#10;   \item Use Descartes' Rule of Signs to list the possible number of positive and negative real zeros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CF7781B7-59EB-C65D-6666-8D38DB26234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2" y="150761"/>
            <a:ext cx="11002264" cy="40564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52C7C6-7C99-2329-A1ED-64ED0C10858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8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499DBDC-BF3C-6027-2CD1-A43E7B36A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B}] Let $p(z)=2z^4+z^3-7z^2-3z+3$&#10;  \begin{enumerate}[label=\roman*.]&#10;   &#10;   \item Use the Rational Zeros Theorem to list possible roots of the polynomial.&#10;   &#10;   \item Write the polynomial in factored form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EF5EB8F5-A51E-7390-A8A9-370A3953792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6" y="144272"/>
            <a:ext cx="11949928" cy="25897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CCB2CD-12A9-FA4E-610F-FD8C7746BF5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499DBDC-BF3C-6027-2CD1-A43E7B36A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C}] Let $g(x)=x^4-9x^2-4x+12$&#10;  \begin{enumerate}[label=\roman*.]&#10;   &#10;   \item Sketch the graph of $g(x)$.&#10;   &#10;   \item Label all axis intercepts on the graph. &#10;   &#10;   \item Write the end behavior of $g(x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0761A1BE-331A-68EB-4C92-F85943AFDA6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" y="203400"/>
            <a:ext cx="10435336" cy="38983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041F29-5680-5CF0-F354-CA66835CB8EA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1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499DBDC-BF3C-6027-2CD1-A43E7B36A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D}] Solve the following equation: $x^3+x^2=\dfrac{11x+10}{3}$&#10;&#10;\end{document}" title="IguanaTex Picture Display">
            <a:extLst>
              <a:ext uri="{FF2B5EF4-FFF2-40B4-BE49-F238E27FC236}">
                <a16:creationId xmlns:a16="http://schemas.microsoft.com/office/drawing/2014/main" id="{2C05A003-CFDD-A2F8-1401-1E4E36EF501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2" y="199136"/>
            <a:ext cx="11516215" cy="10170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4171ED-7D90-74AC-8F9C-69A6141131C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4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B} Observe the set of ordered pairs $$\{(-3,9),(1,1),(3,1),(0,0),(-2,4),(-3,7),(4,0)\}$$&#10;  \begin{enumerate}[label=\roman*.]&#10;   \item Does the set of ordered pairs represent a function?&#10;   \item If so, write the domain as a set, if not, provide an example where it fails as a function.&#10;  \end{enumerate}&#10;\end{document}" title="IguanaTex Picture Display">
            <a:extLst>
              <a:ext uri="{FF2B5EF4-FFF2-40B4-BE49-F238E27FC236}">
                <a16:creationId xmlns:a16="http://schemas.microsoft.com/office/drawing/2014/main" id="{291009BD-C315-1904-5290-2027F31979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9" y="355601"/>
            <a:ext cx="11301693" cy="3396934"/>
          </a:xfrm>
          <a:prstGeom prst="rect">
            <a:avLst/>
          </a:prstGeom>
        </p:spPr>
      </p:pic>
      <p:pic>
        <p:nvPicPr>
          <p:cNvPr id="2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ED669DB-A2A1-677A-8168-EEC3597EA93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D3BBBB-8B0C-24A1-AB9C-A7B351D2579C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3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499DBDC-BF3C-6027-2CD1-A43E7B36A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E}] Let $f(x)=(x-1)^2$ and $g(x)=4$&#10;  \begin{enumerate}[label=\roman*.]&#10;   &#10;   \item Graph $f(x)$ and $g(x)$ on the same coordinate plane.&#10;   &#10;   \item Solve the inequality $f(x)\geq g(x)$ graphically.&#10;   &#10;   \item Solve the inequality $f(x)\geq g(x)$ algebraically and verify that it matches the solution found in part (ii)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C7BAF545-F143-A9C0-0E7A-E135F092AFE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6" y="226569"/>
            <a:ext cx="11624107" cy="33487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B936CC-4955-8438-C0AE-6515A88B305E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499DBDC-BF3C-6027-2CD1-A43E7B36A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E}] Let $f(x)=(x-1)^2$ and $g(x)=4$&#10;  \begin{enumerate}[label=\roman*.]&#10;   &#10;   \item Graph $f(x)$ and $g(x)$ on the same coordinate plane.&#10;   &#10;   \item Solve the inequality $f(x)\geq g(x)$ graphically.&#10;   &#10;   \item Solve the inequality $f(x)\geq g(x)$ algebraically and verify that it matches the solution found in part (ii)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C7BAF545-F143-A9C0-0E7A-E135F092AFE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6" y="226569"/>
            <a:ext cx="11624107" cy="33487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6775A0-59DB-0828-CBF2-D60969AA3B77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499DBDC-BF3C-6027-2CD1-A43E7B36A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F}] Solve the inequality: $\dfrac{x^3+20x}{8}\geq x^2+2$, express your answer in interval notation.&#10;&#10;\end{document}" title="IguanaTex Picture Display">
            <a:extLst>
              <a:ext uri="{FF2B5EF4-FFF2-40B4-BE49-F238E27FC236}">
                <a16:creationId xmlns:a16="http://schemas.microsoft.com/office/drawing/2014/main" id="{DA78F843-D9C3-B175-FFFA-C906F4BC1C6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0" y="199136"/>
            <a:ext cx="11822080" cy="12273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41533A-A912-3FE8-7AA6-FA3944E0E94C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5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F05DE-4D1A-3A9A-0146-AA3231E928BA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3.1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FD1631FA-B88F-C57B-5858-535438D11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14" y="0"/>
            <a:ext cx="4314486" cy="43144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A446AD-53C0-5FA3-A7CB-0AB632AC4243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662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7A03003B-6B8A-DDDF-F283-8A26799D49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A}] Let $p(x)=9x^3+5$ and $q(x)=2x-3$&#10;  \begin{enumerate}[label=\roman*.]&#10;   &#10;   \item Divide $p(x)\div q(x)$ using synthetic division or long division.&#10;   &#10;   \item Write $p(x)$ in the form of $d(x)q(x)+r(x)$. 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B47A5FE2-B8FA-78B7-45E3-ACB56B795D2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8" y="199137"/>
            <a:ext cx="11905123" cy="21325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EE3E75-ABAE-1E8F-3693-8F8C613054BA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5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7A03003B-6B8A-DDDF-F283-8A26799D49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B}] Let $p(x)=4x^2-x-23$ and $q(x)=x^2-1$&#10;  \begin{enumerate}[label=\roman*.]&#10;   &#10;   \item Divide $p(x)\div q(x)$ using synthetic division or long division.&#10;   &#10;   \item Write $p(x)$ in the form of $d(x)q(x)+r(x)$. 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FFDF1E9E-EB48-2E35-F47E-7B510D33BC7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7" y="171705"/>
            <a:ext cx="11879845" cy="21280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F27D3C-AC91-561A-5E15-0B445CE15F2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0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7A03003B-6B8A-DDDF-F283-8A26799D49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C}] Let $h(x)=\dfrac{2x}{x+1}$.&#10;  \begin{enumerate}[label=\roman*.]&#10;   &#10;   \item Write $h(x)$ in the form $\dfrac{a}{x-h}+k$.&#10;   &#10;   \item Write the parent function $P(x)$ of $h(x)$.&#10;   &#10;   \item Track at least two points and the asymptotes from $P(x)$ and use them to graph $h(x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16640D13-94B0-994B-892B-724AC0348A0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08" y="125984"/>
            <a:ext cx="11280599" cy="39156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AAA59B-6C1D-555C-39B3-176D86FA677E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8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7A03003B-6B8A-DDDF-F283-8A26799D49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D}] Let $r(x)=\dfrac{x^2 - x - 12}{x^2 + x -6}$&#10;  \begin{enumerate}[label=\roman*.]&#10;   &#10;   \item Identify any holes in the graph of $r(x)$.&#10;   &#10;   \item Identify any vertical asymptotes in the graph of $r(x)$.&#10;   &#10;   \item State the domain of $r(x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88F4D07B-92EB-C3B1-BF2C-8AC5D3A886A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6" y="235712"/>
            <a:ext cx="11703771" cy="3722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250B06-5F89-BAE9-2F84-AA346C3DF539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0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7A03003B-6B8A-DDDF-F283-8A26799D49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E}] Let $f(x)=\dfrac{x^3+2x^2+x}{x^2-x-2}$&#10;  \begin{enumerate}[label=\roman*.]&#10;   &#10;   \item Identify any holes in the graph of $f(x)$.&#10;   &#10;   \item Identify any vertical asymptotes in the graph of $f(x)$.&#10;   &#10;   \item State the domain of $f(x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3FC76CDC-DAAF-9239-9386-279CA0FF861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86" y="217424"/>
            <a:ext cx="11758628" cy="3722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4A0EFE-C193-0314-8C1A-0901FDF0478F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7A03003B-6B8A-DDDF-F283-8A26799D49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9" name="Picture 8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F*}] Let $u(x)$ be a function defined only on the positive real numbers. Let $v(x)=(x-a)(x+b)$ with $0&lt;a&lt;b$.&#10;  \begin{enumerate}[label=\roman*.]&#10;   &#10;   \item State the domain of $w(x)=\dfrac{u(x)}{v(x)}$&#10;   &#10;  \end{enumerate}&#10;\end{document}" title="IguanaTex Picture Display">
            <a:extLst>
              <a:ext uri="{FF2B5EF4-FFF2-40B4-BE49-F238E27FC236}">
                <a16:creationId xmlns:a16="http://schemas.microsoft.com/office/drawing/2014/main" id="{1881C95B-890A-799C-1030-BA0C89A431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6" y="247131"/>
            <a:ext cx="11585448" cy="21996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8CF596-C85F-FA22-5DD3-50F43B6CF6B2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C} Observe the following data table.&#10;  &#10;  \begin{enumerate}[label=\roman*.]&#10;   \item Does the given table represent $y$ as a function of $x$? Explain.&#10;   \item Write the domain of the table as a set. &#10;   \item Write the range of the table as a set.&#10;  \end{enumerate}&#10;\end{document}" title="IguanaTex Picture Display">
            <a:extLst>
              <a:ext uri="{FF2B5EF4-FFF2-40B4-BE49-F238E27FC236}">
                <a16:creationId xmlns:a16="http://schemas.microsoft.com/office/drawing/2014/main" id="{9DD96366-933A-F789-0700-3216BB7DD0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25329"/>
            <a:ext cx="9797593" cy="2495549"/>
          </a:xfrm>
          <a:prstGeom prst="rect">
            <a:avLst/>
          </a:prstGeom>
        </p:spPr>
      </p:pic>
      <p:pic>
        <p:nvPicPr>
          <p:cNvPr id="13" name="Picture 12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&#10;$$\begin{array}{|c|c|}&#10;   \hline&#10;   x &amp; y \\&#10;   \hline&#10;   -3 &amp; 3 \\&#10;   \hline&#10;   -2 &amp; 2 \\&#10;   \hline&#10;   -1 &amp; 1 \\&#10;   \hline&#10;   0 &amp; 0 \\&#10;   \hline&#10;   1 &amp; 1 \\&#10;   \hline&#10;   2 &amp; 2 \\&#10;   \hline&#10;   3 &amp; 3 \\&#10;   \hline&#10;  \end{array}$$&#10;&#10;\end{document}" title="IguanaTex Picture Display">
            <a:extLst>
              <a:ext uri="{FF2B5EF4-FFF2-40B4-BE49-F238E27FC236}">
                <a16:creationId xmlns:a16="http://schemas.microsoft.com/office/drawing/2014/main" id="{FF1DA482-3D82-A68C-B0C4-B1963A2E10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947" y="177799"/>
            <a:ext cx="1558353" cy="4039993"/>
          </a:xfrm>
          <a:prstGeom prst="rect">
            <a:avLst/>
          </a:prstGeom>
        </p:spPr>
      </p:pic>
      <p:pic>
        <p:nvPicPr>
          <p:cNvPr id="14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F89E5F9-3403-4735-79DB-D07D5C3123D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778AE7-D40E-42E1-333A-D125D1C4686C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4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F05DE-4D1A-3A9A-0146-AA3231E928BA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3.2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7D53117-B10A-FB49-D808-28D9AAF81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20" y="0"/>
            <a:ext cx="4373880" cy="43738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B4E716-1323-F26D-3AF4-EF826BD6EA36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744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A90066C-7DA2-559B-A1DD-8C16835AA1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7" name="Picture 6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A}] Let $f(x)=5x(6-2x)^{-1}$&#10;  \begin{enumerate}[label=\roman*.]&#10;   &#10;   \item Sketch the graph of $f(x)$. Label all asymptotes, holes, and zeros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EADA7289-047B-B449-0582-D3CC57859DF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8" y="235712"/>
            <a:ext cx="11737704" cy="1647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28A81F-B907-517D-CDC6-20E1208A4A31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8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A90066C-7DA2-559B-A1DD-8C16835AA1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B}] Let $a(x)=\dfrac{x}{x^2 + x - 12}$&#10;  \begin{enumerate}[label=\roman*.]&#10;   &#10;   \item Sketch the graph of $a(x)$. Label all asymptotes, holes, and zeros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8ACA81DC-E43F-6671-C8E8-F08E310F43F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33" y="153417"/>
            <a:ext cx="11750134" cy="19405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EAD788-7DC2-C9B5-1D8C-7FE58860809D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A90066C-7DA2-559B-A1DD-8C16835AA1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7" name="Picture 6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C}] Let $r(t)=\dfrac{t^2-t-6}{t+1}$&#10;  \begin{enumerate}[label=\roman*.]&#10;   &#10;   \item Sketch the graph of $r(t)$. Label all asymptotes, holes, and zeros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C64FC25B-8034-D23A-08D0-26465DEF65C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97" y="235713"/>
            <a:ext cx="11446005" cy="20411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66F6E5-DE0E-99BE-0CBB-ECE29DA78D9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A90066C-7DA2-559B-A1DD-8C16835AA1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D}] Let $f(x)=\dfrac{5x}{9-x^2}-x$&#10;  \begin{enumerate}[label=\roman*.]&#10;   &#10;   \item Sketch the graph of $f(x)$. Label all asymptotes, holes, and zeros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4704056F-0133-A8DF-8770-F12AB36A2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3" y="226568"/>
            <a:ext cx="11489634" cy="19862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8307F8-2722-008A-4951-534C70491C6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6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A90066C-7DA2-559B-A1DD-8C16835AA1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7" name="Picture 6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E}] Let $r(z)=-z-2+\dfrac{6}{3-z}$&#10;  \begin{enumerate}[label=\roman*.]&#10;   &#10;   \item Sketch the graph of $r(z)$. Label all asymptotes, holes, and zeros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DA0DED4D-7D43-603E-EC61-63537FFFAB8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3" y="217424"/>
            <a:ext cx="11557714" cy="1995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122643-8E7C-1C29-EF88-61E2BE7C1AF0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A90066C-7DA2-559B-A1DD-8C16835AA1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F*}] Let $p(x)=2x^3+5x^2+4x+3$ and $q(x)=2x+1$&#10;  \begin{enumerate}[label=\roman*.]&#10;   &#10;   \item Does $r(x)=\dfrac{p(x)}{q(x)}$ have a horizontal or slant asymptote?&#10;   &#10;   \item Divide $p(x)\div q(x)$ and ignore the remainder. What does this suggest about the (non vertical) asymptote of $r(x)$?&#10;   &#10;   \item Assume $a(x)$ is a fourth degree polynomial, and $b(x)$ is a linear. Assuming $b(x)$ is not a factor of $a(x)$, what might the (non vertical) asymptote of $f(x)=\dfrac{a(x)}{b(x)}$ look like?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E4218560-1DBD-1E81-E39E-7DF770E4059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68" y="226568"/>
            <a:ext cx="8520452" cy="38790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020166-7F43-EABE-6F94-C8C3F0CE6B9D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1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F05DE-4D1A-3A9A-0146-AA3231E928BA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3.3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B36AB041-78EF-C63A-2167-1CD9C2121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0"/>
            <a:ext cx="4401312" cy="44013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D43BBC-68BA-8E29-3DA0-DD9FFAC15E53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561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DD1F7B9F-6540-41E6-9B60-A742FDC6E5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A}] Solve $\dfrac{3x-1}{x^2+1}=1$.&#10;&#10;\end{document}" title="IguanaTex Picture Display">
            <a:extLst>
              <a:ext uri="{FF2B5EF4-FFF2-40B4-BE49-F238E27FC236}">
                <a16:creationId xmlns:a16="http://schemas.microsoft.com/office/drawing/2014/main" id="{23755B35-93D8-EA03-480D-E492FB89732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8" y="208280"/>
            <a:ext cx="4240457" cy="96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156A83-5CFF-6161-734F-A044C901A8C4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9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DD1F7B9F-6540-41E6-9B60-A742FDC6E5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B}] Solve $\dfrac{1}{t+3}+\dfrac{1}{t-3}=\dfrac{t^2-3}{t^2-9}$.&#10;&#10;\end{document}" title="IguanaTex Picture Display">
            <a:extLst>
              <a:ext uri="{FF2B5EF4-FFF2-40B4-BE49-F238E27FC236}">
                <a16:creationId xmlns:a16="http://schemas.microsoft.com/office/drawing/2014/main" id="{EBF7DDFA-96AB-C31B-667A-8A052261D8E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8" y="208280"/>
            <a:ext cx="6541714" cy="1034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EC5AE8-BB1F-ED9E-DD60-C1F53131E312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1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D} Observe the graph&#10;  \begin{enumerate}[label=\roman*.]&#10;   \item Does the graph represent a function? Explain.&#10;   \item Write the domain of the graph using interval notation.&#10;   \item Write the range of the graph using interval notation.&#10;  \end{enumerate}&#10;\end{document}" title="IguanaTex Picture Display">
            <a:extLst>
              <a:ext uri="{FF2B5EF4-FFF2-40B4-BE49-F238E27FC236}">
                <a16:creationId xmlns:a16="http://schemas.microsoft.com/office/drawing/2014/main" id="{71D7F15B-91F9-68E3-B683-9011E71D0B0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8" y="197141"/>
            <a:ext cx="7702550" cy="2093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683A68-AEA1-4121-9130-A53C75841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8706" y="1104900"/>
            <a:ext cx="4192546" cy="3218174"/>
          </a:xfrm>
          <a:prstGeom prst="rect">
            <a:avLst/>
          </a:prstGeom>
        </p:spPr>
      </p:pic>
      <p:pic>
        <p:nvPicPr>
          <p:cNvPr id="15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65C3BDDE-ADBA-5EED-9171-537ADA06C3D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0DFB2E-F720-32B8-13E1-34863F1FD766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9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DD1F7B9F-6540-41E6-9B60-A742FDC6E5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C}] Solve $\dfrac{4t}{t^2+4}\geq 0$.&#10;&#10;\end{document}" title="IguanaTex Picture Display">
            <a:extLst>
              <a:ext uri="{FF2B5EF4-FFF2-40B4-BE49-F238E27FC236}">
                <a16:creationId xmlns:a16="http://schemas.microsoft.com/office/drawing/2014/main" id="{7E3CD8C9-E945-7CB3-F5FE-00FE8019F4A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8" y="244856"/>
            <a:ext cx="4103314" cy="9654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E2BCC4-699C-F4E4-F98C-F1ABBFA7E870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DD1F7B9F-6540-41E6-9B60-A742FDC6E5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D}] Solve $\dfrac{2t+6}{t^2+t-6}&lt;1$.&#10;&#10;\end{document}" title="IguanaTex Picture Display">
            <a:extLst>
              <a:ext uri="{FF2B5EF4-FFF2-40B4-BE49-F238E27FC236}">
                <a16:creationId xmlns:a16="http://schemas.microsoft.com/office/drawing/2014/main" id="{3224BA1E-7400-350D-65FE-2CF9080498E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2" y="254000"/>
            <a:ext cx="4846628" cy="96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3F908A-9DFD-FF92-9E86-4A29CAD1543C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1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DD1F7B9F-6540-41E6-9B60-A742FDC6E5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E}] Solve $\dfrac{3z-1}{z^2+1}\leq 1$.&#10;&#10;\end{document}" title="IguanaTex Picture Display">
            <a:extLst>
              <a:ext uri="{FF2B5EF4-FFF2-40B4-BE49-F238E27FC236}">
                <a16:creationId xmlns:a16="http://schemas.microsoft.com/office/drawing/2014/main" id="{3706D113-7E42-A513-447D-20C896FB3C6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" y="226568"/>
            <a:ext cx="4160914" cy="96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938032-4A47-9362-DE99-F971CFBBABDC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DD1F7B9F-6540-41E6-9B60-A742FDC6E5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F*}] Solve $\dfrac{2x^2-5x+4}{3x^2+1}&lt;0$, justify your answer.&#10;&#10;\end{document}" title="IguanaTex Picture Display">
            <a:extLst>
              <a:ext uri="{FF2B5EF4-FFF2-40B4-BE49-F238E27FC236}">
                <a16:creationId xmlns:a16="http://schemas.microsoft.com/office/drawing/2014/main" id="{FFCF150B-D25C-637A-37F6-F917F607C32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4" y="226568"/>
            <a:ext cx="9764571" cy="1034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80F9C8-C884-815D-DA2C-C85CC3D24F33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3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F05DE-4D1A-3A9A-0146-AA3231E928BA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4.1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7502CBD8-6538-8AA9-094A-7B7006DF2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14" y="0"/>
            <a:ext cx="4314486" cy="43144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DAB501-FBBB-AE88-1AA3-5CD9A411091D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61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A}] Let $f(x)=\sqrt{4-x}-1$&#10;  \begin{enumerate}[label=\roman*.]&#10;   &#10;   \item Write the parent function $P(x)$ for $f$.&#10;   &#10;   \item Track at least three points from $P(x)$ and use them to graph $f(x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5C148C47-E08C-A9A7-12DD-F61F9B118F0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3" y="304852"/>
            <a:ext cx="11530869" cy="25173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B90942-685F-C391-FF31-A966314B9894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1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B}] Let $f(x)=-\sqrt[3]{8x+8}+4$&#10;  \begin{enumerate}[label=\roman*.]&#10;   &#10;   \item Write the parent function $P(x)$ for $f$.&#10;   &#10;   \item Track at least three points from $P(x)$ and use them to graph $f(x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C52F591F-C13D-7830-D01E-2B3C99841D7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4" y="210777"/>
            <a:ext cx="11527804" cy="25166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8D989F-5649-6D47-5A52-E90C87468D02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6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C}] Let $f(x)=-3\sqrt[4]{x-7}+1$&#10;  \begin{enumerate}[label=\roman*.]&#10;   &#10;   \item Write the parent function $P(x)$ for $f$.&#10;   &#10;   \item Track at least three points from $P(x)$ and use them to graph $f(x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A542CCF7-6723-3246-5122-15E8548408A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7" y="235712"/>
            <a:ext cx="11695346" cy="25532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C3EE99-B7A0-CC68-6BD5-82C4F58040A2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7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D}] Let $d(x)=\dfrac{5x}{\sqrt[3]{x^3+8}}$&#10;  \begin{enumerate}[label=\roman*.]&#10;   &#10;   \item State the domain of $d(x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276982E3-9362-D7CC-E299-884D99B4F9B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5" y="268943"/>
            <a:ext cx="6192519" cy="19211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5A0275-A733-FD49-CFF9-EFEA922BA639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0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E}] Let $z(x)=\sqrt{x(x+5)(x-4)}$&#10;  \begin{enumerate}[label=\roman*.]&#10;   &#10;   \item State the domain of $z(x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EC058AFB-7862-EDCF-3890-36E254D123F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391159"/>
            <a:ext cx="6478628" cy="14345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4A222B-5868-8029-4F21-54082C0E2067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9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E} Consider the function $f$ as a mapping diagram shown:&#10;  \begin{enumerate}[label=\roman*.]&#10;   \item Write the domain of $f$ as a set.&#10;   \item Write the range of $f$ as a set.&#10;   \item Find $f(0)$ and solve $f(x)=0$.&#10;   \item Write $f$ as a set of ordered pairs.&#10;  \end{enumerate}&#10;\end{document}" title="IguanaTex Picture Display">
            <a:extLst>
              <a:ext uri="{FF2B5EF4-FFF2-40B4-BE49-F238E27FC236}">
                <a16:creationId xmlns:a16="http://schemas.microsoft.com/office/drawing/2014/main" id="{1166D030-AE5E-3204-0939-BE32DE295D5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42" y="185015"/>
            <a:ext cx="11552916" cy="40566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909891-0C57-57F0-BEFE-FF830AA519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5483" y="1001871"/>
            <a:ext cx="4401810" cy="2870099"/>
          </a:xfrm>
          <a:prstGeom prst="rect">
            <a:avLst/>
          </a:prstGeom>
        </p:spPr>
      </p:pic>
      <p:pic>
        <p:nvPicPr>
          <p:cNvPr id="15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7D52EDF2-7BF2-BED8-186A-287879323F9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FB8DB3-8FD0-B676-C354-D358C459CE0E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1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F}] Let $c(x)=\sqrt[6]{\dfrac{x^2+x-6}{x^2-2x-15}}$&#10;  \begin{enumerate}[label=\roman*.]&#10;   &#10;   \item State the domain of $c(x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52B199C2-2810-F13D-B871-77DB22E8DC9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3" y="199137"/>
            <a:ext cx="6097371" cy="19611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3EAAED-10C8-F5C7-9E24-3DF58E9AB3B0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9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F05DE-4D1A-3A9A-0146-AA3231E928BA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4.2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B7D2143B-9310-C14F-FF4F-800FB9FEC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832" y="0"/>
            <a:ext cx="4392168" cy="43921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6B5270-5718-A7F1-8E5B-6B3415E5D87C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762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A}] Let $c(x)=x^{\frac{4}{7}}$&#10;  \begin{enumerate}[label=\roman*.]&#10;   &#10;   \item List the intervals where $c(x)$ is increasing (if any exist).&#10;   &#10;   \item List the intervals where $c(x)$ is decreasing (if any exist).&#10;   &#10;   \item List the intervals where $c(x)$ is concave up (if any exist).&#10;   &#10;   \item List the intervals where $c(x)$ is concave down (if any exist)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CE87AFE3-A408-F0E7-75FB-2012AA987C7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3" y="208280"/>
            <a:ext cx="11649673" cy="37967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155448-E60C-CC90-C3FD-5F4564686F93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B}] Let $b(t)=t^{\frac{10}{4}}$&#10;  \begin{enumerate}[label=\roman*.]&#10;   &#10;   \item List the intervals where $c(x)$ is increasing (if any exist).&#10;   &#10;   \item List the intervals where $c(x)$ is decreasing (if any exist).&#10;   &#10;   \item List the intervals where $c(x)$ is concave up (if any exist).&#10;   &#10;   \item List the intervals where $c(x)$ is concave down (if any exist)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57E979AA-22C4-80BC-FA8F-8B970F95D6F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4" y="244856"/>
            <a:ext cx="11545492" cy="37602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75B1A3-6CC9-F053-D249-05900DAF9F8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2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C40A40-4A6C-DD0C-93FC-64E05C66D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280" y="0"/>
            <a:ext cx="5199720" cy="441126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3" name="Picture 12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.5in,&#10; top=1in,&#10; headheight=12pt,&#10; headsep=25pt,&#10; footskip=30pt&#10;}&#10;&#10;&#10;\begin{document}&#10;\noindent&#10;[\textbf{C}] The graph $g(t)=t^\pi$ is shown (where $\pi\approx3.1415\dots$).&#10;  &#10;  \begin{enumerate}[label=\roman*.]&#10;   &#10;   \item Track the points provided on $g(t)$ to graph $G(t)=\left(\dfrac{t+3}{2}\right)^\pi-1$   &#10;  \end{enumerate}&#10;&#10;\end{document}" title="IguanaTex Picture Display">
            <a:extLst>
              <a:ext uri="{FF2B5EF4-FFF2-40B4-BE49-F238E27FC236}">
                <a16:creationId xmlns:a16="http://schemas.microsoft.com/office/drawing/2014/main" id="{BA2738C5-EAFA-2DE0-3C72-BD92D82AC3B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1" y="290577"/>
            <a:ext cx="7647269" cy="11358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2CED7B-A7D2-D814-91D1-F388B2CFD13C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0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D}] Let $f(x)=x^{\frac{3}{2}}(x-7)^{\frac{1}{3}}$&#10;  \begin{enumerate}[label=\roman*.]&#10;   &#10;   \item State the domain of $f(x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18BC7118-0746-A6D9-C78A-4FE084939E5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2" y="272288"/>
            <a:ext cx="6171428" cy="1464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D3EF51-104E-4853-ED82-E7BB5D22B013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5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E}] Let $g(t)=t^{\frac{3}{2}}(t-2)^{-\frac{1}{2}}$&#10;  \begin{enumerate}[label=\roman*.]&#10;   &#10;   \item State the domain of $f(x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66660D04-23EE-6739-C38D-A30F4B2480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2" y="299720"/>
            <a:ext cx="6171428" cy="1464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12D7F3-FB1F-1BEB-CBB1-20C10A9B1E83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8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F}*] Let $g(t)=4t(9-t^2)^{-\sqrt{2}}$&#10;  \begin{enumerate}[label=\roman*.]&#10;   &#10;   \item State the domain of $g(t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28271C84-61AC-B047-7FC3-51DB4DC522E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8" y="272288"/>
            <a:ext cx="6037028" cy="14729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74DA1B-373F-2CDE-97F3-EF2067389E4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8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F05DE-4D1A-3A9A-0146-AA3231E928BA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4.3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B3397C5D-F73B-0855-BC21-F2B3C7825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0"/>
            <a:ext cx="4328160" cy="43281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8ECB23-FE27-BA3F-2636-AFAE42220ADF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223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A}] Solve the equation $2x+1=(3-3x)^{\frac{1}{2}}$&#10;&#10;\end{document}" title="IguanaTex Picture Display">
            <a:extLst>
              <a:ext uri="{FF2B5EF4-FFF2-40B4-BE49-F238E27FC236}">
                <a16:creationId xmlns:a16="http://schemas.microsoft.com/office/drawing/2014/main" id="{D964E4AF-2D09-170B-87EA-361099571E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2288"/>
            <a:ext cx="8294400" cy="554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896298-2A29-C2AF-683D-E5C8F8BFFC42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4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F} Let $g=\{(-1,4),(0,2),(2,3),(3,4)\}$&#10;  \begin{enumerate}[label=\roman*.]&#10;   \item Write the domain of $g$ as a set.&#10;   \item Write the range of $g$ as a set.&#10;   \item Find $g(0)$ and solve $g(x)=0$.&#10;   \item Create a mapping diagram for $g$.&#10;  \end{enumerate}&#10;\end{document}" title="IguanaTex Picture Display">
            <a:extLst>
              <a:ext uri="{FF2B5EF4-FFF2-40B4-BE49-F238E27FC236}">
                <a16:creationId xmlns:a16="http://schemas.microsoft.com/office/drawing/2014/main" id="{B60EC7E4-A45E-C4AF-58CE-AECA9F98D5A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4" y="178665"/>
            <a:ext cx="7833599" cy="4078627"/>
          </a:xfrm>
          <a:prstGeom prst="rect">
            <a:avLst/>
          </a:prstGeom>
        </p:spPr>
      </p:pic>
      <p:pic>
        <p:nvPicPr>
          <p:cNvPr id="8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8F1491F0-B2A0-8FFE-E631-0D622FF734F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4E832E-FA2A-E556-C3B0-9D28444CCACE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0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B}] Solve the equation $(2x+1)^{\frac{1}{2}}=3+(4-x)^{\frac{1}{2}}$&#10;&#10;\end{document}" title="IguanaTex Picture Display">
            <a:extLst>
              <a:ext uri="{FF2B5EF4-FFF2-40B4-BE49-F238E27FC236}">
                <a16:creationId xmlns:a16="http://schemas.microsoft.com/office/drawing/2014/main" id="{98C1FCD7-3DAA-F27B-DEDC-75DDE9F9A14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5" y="254001"/>
            <a:ext cx="9471085" cy="554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A632FE-A924-5E60-1A53-4F1BEA09DCC7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0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C}] Solve the equation $2t^{\frac{1}{3}}=1-3t^{\frac{2}{3}}$&#10;  &#10;&#10;\end{document}" title="IguanaTex Picture Display">
            <a:extLst>
              <a:ext uri="{FF2B5EF4-FFF2-40B4-BE49-F238E27FC236}">
                <a16:creationId xmlns:a16="http://schemas.microsoft.com/office/drawing/2014/main" id="{AFAA5DBE-3E2B-EB32-B615-604F44661DD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4" y="254001"/>
            <a:ext cx="7235657" cy="554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B86E81-06B9-33C5-A3A3-70AA934BF533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3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D}] Solve the inequality $\sqrt[3]{x}&gt;x$, express your answer in interval notation.&#10;&#10;\end{document}" title="IguanaTex Picture Display">
            <a:extLst>
              <a:ext uri="{FF2B5EF4-FFF2-40B4-BE49-F238E27FC236}">
                <a16:creationId xmlns:a16="http://schemas.microsoft.com/office/drawing/2014/main" id="{A6657A04-2C9B-B0B6-D11A-C70E95CA3D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1" y="318009"/>
            <a:ext cx="11666613" cy="7975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755370-0FC1-0F7B-EC15-EA6B213FB7D0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6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E}] Solve the inequality $(2-3x)^{\frac{1}{3}}&gt;3x$, express your answer in interval notation.&#10;&#10;\end{document}" title="IguanaTex Picture Display">
            <a:extLst>
              <a:ext uri="{FF2B5EF4-FFF2-40B4-BE49-F238E27FC236}">
                <a16:creationId xmlns:a16="http://schemas.microsoft.com/office/drawing/2014/main" id="{4F878838-0549-AB8B-522B-84674E1651B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" y="263144"/>
            <a:ext cx="11547416" cy="8707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FB5A9B-6714-4192-C5FD-E845C1D0837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5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6" name="Picture 5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F}] Solve the inequality $3(x-1)^{\frac{1}{3}}+x(x-1)^{-\frac{2}{3}}\geq 0$, express your answer in interval notation.&#10;&#10;\end{document}" title="IguanaTex Picture Display">
            <a:extLst>
              <a:ext uri="{FF2B5EF4-FFF2-40B4-BE49-F238E27FC236}">
                <a16:creationId xmlns:a16="http://schemas.microsoft.com/office/drawing/2014/main" id="{CE34F4B3-71D7-20F4-D9B9-0E3994A4EFC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8" y="235712"/>
            <a:ext cx="11663384" cy="8798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11CB39-9F4B-CE9F-5BE6-F3713F7D8347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1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F05DE-4D1A-3A9A-0146-AA3231E928BA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5.1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B707168C-7CB6-7739-418D-3505CBCA9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0"/>
            <a:ext cx="4401312" cy="44013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5E28A5-DEC7-5E36-820C-F3204762757C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206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2" name="Picture 11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&#10;\geometry{&#10; textheight=3in,&#10; textwidth=4in,&#10; top=1in,&#10; headheight=12pt,&#10; headsep=25pt,&#10; footskip=30pt&#10;}&#10;&#10;&#10;\begin{document}&#10;&#10;\noindent&#10;[\textbf{A}] Given the graph provided, answer all of the following questions.&#10;&#10;\end{document}" title="IguanaTex Picture Display">
            <a:extLst>
              <a:ext uri="{FF2B5EF4-FFF2-40B4-BE49-F238E27FC236}">
                <a16:creationId xmlns:a16="http://schemas.microsoft.com/office/drawing/2014/main" id="{A557CCFD-4218-9898-C433-1A6D70D5D7F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56" y="221008"/>
            <a:ext cx="11769888" cy="4125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6C9889-550C-5ADC-449C-5CCF2B3E2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18" y="629741"/>
            <a:ext cx="4138367" cy="39048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1352E6-8B53-9EBE-939E-B9F5F315C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425" y="629743"/>
            <a:ext cx="7307598" cy="38038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9C720A-8D05-8B5F-1D17-F94BE9708748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1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58A4A8E-AB21-6D80-2ECF-FEEE056978F6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&#10;\geometry{&#10; textheight=3in,&#10; textwidth=4in,&#10; top=1in,&#10; headheight=12pt,&#10; headsep=25pt,&#10; footskip=30pt&#10;}&#10;&#10;&#10;\begin{document}&#10;\noindent&#10;[\textbf{B}] Given the graph provided, answer all of the following questions.&#10;&#10;\end{document}" title="IguanaTex Picture Display">
            <a:extLst>
              <a:ext uri="{FF2B5EF4-FFF2-40B4-BE49-F238E27FC236}">
                <a16:creationId xmlns:a16="http://schemas.microsoft.com/office/drawing/2014/main" id="{F22DAC4B-BC50-291C-9B49-AC009A6A6A1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8" y="221006"/>
            <a:ext cx="11694999" cy="409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43D6FE-C982-43D1-15B7-846B5D2DC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093" y="624047"/>
            <a:ext cx="4015673" cy="37901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00AF8D-B995-DF07-2081-B090F38EE1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7725" y="630883"/>
            <a:ext cx="6940385" cy="38502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675EFB-5A19-D098-7425-65FE3E357BB0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8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F8D2B-8FDF-42C9-91FA-66C9C3871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FD7271-92AC-8891-9B3E-80B3582563DD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5.2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BD3D54-8F91-BD6F-4164-6EDC5D366C83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559865A-FE67-3B94-F46C-C96369CC1019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19D2C04E-D87A-787C-09A8-F6F624DEE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0"/>
            <a:ext cx="4401312" cy="44013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79A9E0-B84D-FA23-74D8-24B523F31D93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EEB0DD-124F-1137-6058-040C9C6F63D8}"/>
              </a:ext>
            </a:extLst>
          </p:cNvPr>
          <p:cNvSpPr/>
          <p:nvPr/>
        </p:nvSpPr>
        <p:spPr>
          <a:xfrm>
            <a:off x="-1" y="4411266"/>
            <a:ext cx="12191999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934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5FA62-6E98-FDDD-3498-9CEDF924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39903D-288F-B10D-B5D7-3165C2FBE37B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4A5A40D-93F0-CAF6-454E-6679949A5711}"/>
              </a:ext>
            </a:extLst>
          </p:cNvPr>
          <p:cNvSpPr/>
          <p:nvPr/>
        </p:nvSpPr>
        <p:spPr>
          <a:xfrm>
            <a:off x="0" y="4421079"/>
            <a:ext cx="12192000" cy="2436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01966415-6A55-1560-B017-7D12E0DBE2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&#10;\noindent [\textbf{A}] Let $f(x)=2x$ and $g(t)=\dfrac{1}{2t+1}$. Compute the indicated value if it exists.&#10;\begin{enumerate}[label=\roman*.]&#10; \item $(f+g)(2)$&#10; \item $\left(\frac{f}{g}\right)(0)$&#10; \item $(fg)\left(\frac{1}{2}\right)$&#10;\end{enumerate}&#10;&#10;\end{document}" title="IguanaTex Picture Display">
            <a:extLst>
              <a:ext uri="{FF2B5EF4-FFF2-40B4-BE49-F238E27FC236}">
                <a16:creationId xmlns:a16="http://schemas.microsoft.com/office/drawing/2014/main" id="{308FA4AB-9B6A-3324-FB75-D53AAAF510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20" y="115571"/>
            <a:ext cx="11659759" cy="40243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635C73-4770-5E3D-4AE2-B48FB9E1414B}"/>
              </a:ext>
            </a:extLst>
          </p:cNvPr>
          <p:cNvSpPr/>
          <p:nvPr/>
        </p:nvSpPr>
        <p:spPr>
          <a:xfrm>
            <a:off x="0" y="4411266"/>
            <a:ext cx="7842250" cy="243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0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1.202"/>
  <p:tag name="ORIGINALWIDTH" val="959.136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A} Observe the following equation: $2xy=4$.&#10;  \begin{enumerate}[label=\roman*.]&#10;   \item Does this equation represent $y$ as a function of $x$?&#10;   \item If so, write the domain of the equation as set, if not, provide an example where it fails as a function.&#10;  \end{enumerate}&#10;\end{document}"/>
  <p:tag name="IGUANATEXSIZE" val="36"/>
  <p:tag name="IGUANATEXCURSOR" val="51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52795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 \textbf{C} Find the equation of the function that contains the points $(1,3)$ and $(3,2)$.&#10;\end{document}"/>
  <p:tag name="IGUANATEXSIZE" val="36"/>
  <p:tag name="IGUANATEXCURSOR" val="52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5.4518"/>
  <p:tag name="ORIGINALWIDTH" val="2800.1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Given the graph $y=S(t)$&#10;\begin{enumerate}[label=\roman*.]&#10;   &#10;   \item Graph the transformation $y=\frac{1}{2}S(-t+1)+1$&#10;   &#10;  \end{enumerate}&#10;&#10;\end{document}"/>
  <p:tag name="IGUANATEXSIZE" val="36"/>
  <p:tag name="IGUANATEXCURSOR" val="68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4.2032"/>
  <p:tag name="ORIGINALWIDTH" val="2648.66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Graph the indicated relation in the $xy$-plane. &#10;  \begin{enumerate}[label=\roman*.]&#10;   \item $\left\lbrace (3,y) \mid -4\leq y&lt;3 \right\rbrace$&#10;  \end{enumerate}&#10;&#10;\end{document}"/>
  <p:tag name="IGUANATEXSIZE" val="36"/>
  <p:tag name="IGUANATEXCURSOR" val="70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4.2032"/>
  <p:tag name="ORIGINALWIDTH" val="2650.16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Graph the indicated relation in the $xy$-plane. &#10;  \begin{enumerate}[label=\roman*.]&#10;   \item $\left\lbrace (x,y) \mid x\leq 3, y&lt;2 \right\rbrace$&#10;  \end{enumerate}&#10;&#10;\end{document}"/>
  <p:tag name="IGUANATEXSIZE" val="36"/>
  <p:tag name="IGUANATEXCURSOR" val="70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132.358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Describe the given relation using set-builder notation.&#10;&#10;\end{document}"/>
  <p:tag name="IGUANATEXSIZE" val="36"/>
  <p:tag name="IGUANATEXCURSOR" val="59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116.6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Describe the given relation using set-builder notation.&#10;&#10;\end{document}"/>
  <p:tag name="IGUANATEXSIZE" val="36"/>
  <p:tag name="IGUANATEXCURSOR" val="59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112.86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Describe the given relation using set-builder notation.&#10;&#10;\end{document}"/>
  <p:tag name="IGUANATEXSIZE" val="36"/>
  <p:tag name="IGUANATEXCURSOR" val="59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0.1575"/>
  <p:tag name="ORIGINALWIDTH" val="2909.63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Let $f(x)=2x+7$ and $g(x)=\dfrac{x-7}{2}$.&#10;  \begin{enumerate}[label=\roman*.]&#10;   &#10;   \item Graph $f(x)$ and $g(x)$ on a coordinate plane.&#10;   &#10;   \item Are $f(x)$ and $g(x)$ inverse? Justify your answer.&#10;   &#10;  \end{enumerate}&#10;&#10;\end{document}"/>
  <p:tag name="IGUANATEXSIZE" val="36"/>
  <p:tag name="IGUANATEXCURSOR" val="76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7.9077"/>
  <p:tag name="ORIGINALWIDTH" val="1858.268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Let $g(t)=\dfrac{t-2}{3}+4$.&#10;  \begin{enumerate}[label=\roman*.]&#10;   &#10;   \item Show that $g(t)$ is one-to-one.&#10;   &#10;   \item Find the inverse of $g(t)$.&#10;   &#10;  \end{enumerate}&#10;&#10;\end{document}"/>
  <p:tag name="IGUANATEXSIZE" val="36"/>
  <p:tag name="IGUANATEXCURSOR" val="71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2.171"/>
  <p:tag name="ORIGINALWIDTH" val="1895.01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f(x)=\sqrt{3x-1}+5$.&#10;  \begin{enumerate}[label=\roman*.]&#10;   &#10;   \item Show that $f(x)$ is one-to-one.&#10;   &#10;   \item Find the inverse of $f(t)$.&#10;   &#10;  \end{enumerate}&#10;&#10;\end{document}"/>
  <p:tag name="IGUANATEXSIZE" val="36"/>
  <p:tag name="IGUANATEXCURSOR" val="70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2.171"/>
  <p:tag name="ORIGINALWIDTH" val="1895.01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Let $f(x)=\sqrt[5]{3x-1}$&#10;  \begin{enumerate}[label=\roman*.]&#10;   &#10;   \item Show that $f(x)$ is one-to-one.&#10;   &#10;   \item Find $f^{-1}(x)$.&#10;   &#10;  \end{enumerate}&#10;&#10;\end{document}"/>
  <p:tag name="IGUANATEXSIZE" val="36"/>
  <p:tag name="IGUANATEXCURSOR" val="69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5.613"/>
  <p:tag name="ORIGINALWIDTH" val="3222.34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D} Graph the piecewise function $f(x)=&#10;  \begin{cases}&#10;   4-x &amp;\text{ if } x\leq 3&#10;   \\2 &amp;\text{ if } x&gt;3&#10;  \end{cases}$&#10;  \begin{enumerate}[label=\roman*.]&#10;   \item Write the domain in interval notation.&#10;   \item Write the range in interval notation.&#10;   \item State the axis intercepts, if they exist.&#10;  \end{enumerate}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8.4064"/>
  <p:tag name="ORIGINALWIDTH" val="1864.26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Let $h(x)=\dfrac{2x-1}{3x+4}$&#10;  \begin{enumerate}[label=\roman*.]&#10;  &#10;   \item Show that $h(x)$ is one-to-one&#10;   &#10;   \item Find $h^{-1}(x)$.&#10;   &#10;  \end{enumerate}&#10;&#10;\end{document}"/>
  <p:tag name="IGUANATEXSIZE" val="36"/>
  <p:tag name="IGUANATEXCURSOR" val="70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.78252"/>
  <p:tag name="ORIGINALWIDTH" val="960.66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*}] Under what conditions is $f(x)=mx+b$, $m\neq 0$ its own inverse? Prove your answer.&#10;&#10;\end{document}"/>
  <p:tag name="IGUANATEXSIZE" val="36"/>
  <p:tag name="IGUANATEXCURSOR" val="62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3.1721"/>
  <p:tag name="ORIGINALWIDTH" val="2770.90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Let $f(x)=3^x$.&#10;  \begin{enumerate}[label=\roman*.]&#10;   &#10;   \item Sketch the graph of $f(x)$.&#10;   &#10;   \item Using transformations, graph $g(x)=3^{-x}+2$.&#10;   &#10;  \end{enumerate}&#10;&#10;\end{document}"/>
  <p:tag name="IGUANATEXSIZE" val="36"/>
  <p:tag name="IGUANATEXCURSOR" val="71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42.6697"/>
  <p:tag name="ORIGINALWIDTH" val="2946.38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Let $f(x)=10^x$&#10;  \begin{enumerate}[label=\roman*.]&#10;   &#10;   \item Sketch the graph of $f(x)$.&#10;   &#10;   \item Using transformations, graph $g(x)=10^{\frac{x+1}{2}}-20$.&#10;   &#10;  \end{enumerate}&#10;&#10;\end{document}"/>
  <p:tag name="IGUANATEXSIZE" val="36"/>
  <p:tag name="IGUANATEXCURSOR" val="72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9.1713"/>
  <p:tag name="ORIGINALWIDTH" val="2721.4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f(t)=e^t$&#10;  \begin{enumerate}[label=\roman*.]&#10;   &#10;   \item Sketch the graph of $f(t)$.&#10;   &#10;   \item Using transformations, graph $g(t)=8-e^{-t}$.&#10;      &#10;  \end{enumerate}&#10;&#10;\end{document}"/>
  <p:tag name="IGUANATEXSIZE" val="36"/>
  <p:tag name="IGUANATEXCURSOR" val="71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2171"/>
  <p:tag name="ORIGINALWIDTH" val="2239.9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State the domain of $T(x)=\dfrac{e^x-e^{-x}}{e^x+e^{-x}}$&#10;&#10;\end{document}"/>
  <p:tag name="IGUANATEXSIZE" val="36"/>
  <p:tag name="IGUANATEXCURSOR" val="59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.78252"/>
  <p:tag name="ORIGINALWIDTH" val="959.791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Rewrite the expression: $\log(100)=2$, so that it does not contain a logarithm.&#10;&#10;\end{document}"/>
  <p:tag name="IGUANATEXSIZE" val="36"/>
  <p:tag name="IGUANATEXCURSOR" val="61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77.35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Evaluate $\log_2(32)$.&#10;&#10;\end{document}"/>
  <p:tag name="IGUANATEXSIZE" val="36"/>
  <p:tag name="IGUANATEXCURSOR" val="56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16.6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Evaluate $\log_4(8)$.&#10;&#10;\end{document}"/>
  <p:tag name="IGUANATEXSIZE" val="36"/>
  <p:tag name="IGUANATEXCURSOR" val="5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9832"/>
  <p:tag name="ORIGINALWIDTH" val="2683.16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Find the domain of $f(x)=\log_7(t^2+9t+18)$.&#10;&#10;\end{document}"/>
  <p:tag name="IGUANATEXSIZE" val="36"/>
  <p:tag name="IGUANATEXCURSOR" val="5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6.1417"/>
  <p:tag name="ORIGINALWIDTH" val="2899.88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E} The \underline{unit step function} is graphed below:&#10;  \begin{enumerate}[label=\roman*.]&#10;   \item Write the equation $U(t)$ of the unit step function.&#10;   \item Write the domain of $U(t)$&#10;   \item Write the range of $U(t)$&#10;  \end{enumerate}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2259.468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Find the domain of $f(x)=\ln(x^2+1)$.&#10;&#10;\end{document}"/>
  <p:tag name="IGUANATEXSIZE" val="36"/>
  <p:tag name="IGUANATEXCURSOR" val="57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748.40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Find the domain of $g(t)=\ln(7-t)+\ln(t-4)$.&#10;&#10;\end{document}"/>
  <p:tag name="IGUANATEXSIZE" val="36"/>
  <p:tag name="IGUANATEXCURSOR" val="5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1955.75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Expand and simplify: $\ln\left(\dfrac{\sqrt{z}}{xy}\right)$.&#10;&#10;\end{document}"/>
  <p:tag name="IGUANATEXSIZE" val="36"/>
  <p:tag name="IGUANATEXCURSOR" val="59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9625"/>
  <p:tag name="ORIGINALWIDTH" val="2051.74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Expand and simplify: $\ln\left(\sqrt[4]{\dfrac{xy}{ez}}\right)$.&#10;&#10;\end{document}"/>
  <p:tag name="IGUANATEXSIZE" val="36"/>
  <p:tag name="IGUANATEXCURSOR" val="60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3367.82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Write $\frac{1}{2}\log_3(x)-2\log_3(y)-\log_3(z)$ as a single logarithm.&#10;&#10;\end{document}"/>
  <p:tag name="IGUANATEXSIZE" val="36"/>
  <p:tag name="IGUANATEXCURSOR" val="61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9843"/>
  <p:tag name="ORIGINALWIDTH" val="2344.9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Write $\log_5(x)-3$ as a single logarithm.&#10;&#10;\end{document}"/>
  <p:tag name="IGUANATEXSIZE" val="36"/>
  <p:tag name="IGUANATEXCURSOR" val="58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651.66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Write $\log_2(x)+\log_4(x)$ as a single logarithm.&#10;&#10;\end{document}"/>
  <p:tag name="IGUANATEXSIZE" val="36"/>
  <p:tag name="IGUANATEXCURSOR" val="58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.78252"/>
  <p:tag name="ORIGINALWIDTH" val="960.66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*}] With the product rule given, prove the quotient rule and power rule for logarithms.&#10;&#10;\end{document}"/>
  <p:tag name="IGUANATEXSIZE" val="36"/>
  <p:tag name="IGUANATEXCURSOR" val="62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2306"/>
  <p:tag name="ORIGINALWIDTH" val="1129.35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Solve $2^{(t^3-t)}=1$.&#10;&#10;\end{document}"/>
  <p:tag name="IGUANATEXSIZE" val="36"/>
  <p:tag name="IGUANATEXCURSOR" val="56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7331"/>
  <p:tag name="ORIGINALWIDTH" val="1251.59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Solve $3^{7x}=81^{4-2x}$.&#10;&#10;\end{document}"/>
  <p:tag name="IGUANATEXSIZE" val="36"/>
  <p:tag name="IGUANATEXCURSOR" val="56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.78252"/>
  <p:tag name="ORIGINALWIDTH" val="959.57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\textbf{F*} Explain why the graph of a function $f(x)$ must have at most one $y$-intercept.&#10;\end{document}"/>
  <p:tag name="IGUANATEXSIZE" val="36"/>
  <p:tag name="IGUANATEXCURSOR" val="51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181.85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Solve $e^{2t}=e^t+6$.&#10;&#10;\end{document}"/>
  <p:tag name="IGUANATEXSIZE" val="36"/>
  <p:tag name="IGUANATEXCURSOR" val="5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7331"/>
  <p:tag name="ORIGINALWIDTH" val="1394.82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*}] Solve $7^{3+7x}=3^{4-2x}$. &#10;&#10;\end{document}"/>
  <p:tag name="IGUANATEXSIZE" val="36"/>
  <p:tag name="IGUANATEXCURSOR" val="5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.03669"/>
  <p:tag name="ORIGINALWIDTH" val="960.227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Solve $e^{-x}-xe^{-x}\geq 0$, write your answer in interval notation.&#10;&#10;\end{document}"/>
  <p:tag name="IGUANATEXSIZE" val="36"/>
  <p:tag name="IGUANATEXCURSOR" val="60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.87307"/>
  <p:tag name="ORIGINALWIDTH" val="959.3548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Solve $(1-e^t)t^{-1}\leq 0$, write your answer in interval notation.&#10;&#10;\end{document}"/>
  <p:tag name="IGUANATEXSIZE" val="36"/>
  <p:tag name="IGUANATEXCURSOR" val="60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1.721"/>
  <p:tag name="ORIGINALWIDTH" val="1718.78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Solve $10\log\left(\dfrac{x}{10^{-12}}\right)=150$.&#10;&#10;\end{document}"/>
  <p:tag name="IGUANATEXSIZE" val="36"/>
  <p:tag name="IGUANATEXCURSOR" val="52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716.53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Solve $3\ln(t)-2=1-\ln(t)$.&#10;&#10;\end{document}"/>
  <p:tag name="IGUANATEXSIZE" val="36"/>
  <p:tag name="IGUANATEXCURSOR" val="56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86.5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Solve $\ln(x+1)-\ln(x)=3$.&#10;&#10;\end{document}"/>
  <p:tag name="IGUANATEXSIZE" val="36"/>
  <p:tag name="IGUANATEXCURSOR" val="56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420.32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Solve $\ln(t^2)=(\ln(t))^2$.&#10;&#10;\end{document}"/>
  <p:tag name="IGUANATEXSIZE" val="36"/>
  <p:tag name="IGUANATEXCURSOR" val="5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83709"/>
  <p:tag name="ORIGINALWIDTH" val="960.227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Solve $\dfrac{1-\ln(t)}{t^2}&lt;0$, write your answer in interval notation.&#10;&#10;\end{document}"/>
  <p:tag name="IGUANATEXSIZE" val="36"/>
  <p:tag name="IGUANATEXCURSOR" val="61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.00032"/>
  <p:tag name="ORIGINALWIDTH" val="961.100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*}] Solve $\ln(t^2)\leq(\ln(t))^2$, write your answer in interval notation.&#10;&#10;\end{document}"/>
  <p:tag name="IGUANATEXSIZE" val="36"/>
  <p:tag name="IGUANATEXCURSOR" val="61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6.1417"/>
  <p:tag name="ORIGINALWIDTH" val="2664.41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A} Graph the function $g(t)=3|t+4|-4$&#10;  \begin{enumerate}[label=\roman*.]&#10;   \item Write the domain of $g(t)$ in interval notation.&#10;   \item Write the range of $g(t)$ in interval notation.&#10;   \item State the axis intercepts, if they exist.&#10;  \end{enumerate}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34.79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Convert $135^\circ$ into radians.&#10;&#10;\end{document}"/>
  <p:tag name="IGUANATEXSIZE" val="36"/>
  <p:tag name="IGUANATEXCURSOR" val="52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.718"/>
  <p:tag name="ORIGINALWIDTH" val="1552.30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Convert $\dfrac{5\pi}{3}$ into degrees.&#10;&#10;\end{document}"/>
  <p:tag name="IGUANATEXSIZE" val="36"/>
  <p:tag name="IGUANATEXCURSOR" val="57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4.7659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\theta=\dfrac{15\pi}{4}$&#10;  \begin{enumerate}[label=\roman*.]&#10;   &#10;   \item Graph $\theta$ in standard position.&#10;   &#10;   \item Give two angles coterminal to $\theta$, one which is positive and one which is negative.&#10;   &#10;  \end{enumerate}&#10;&#10;\end{document}"/>
  <p:tag name="IGUANATEXSIZE" val="36"/>
  <p:tag name="IGUANATEXCURSOR" val="77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4.5477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Let $\theta=-\dfrac{13\pi}{6}$&#10;  \begin{enumerate}[label=\roman*.]&#10;   &#10;   \item Graph $\theta$ in standard position.&#10;   &#10;   \item Give two angles coterminal to $\theta$, one which is positive and one which is negative.&#10;   &#10;  \end{enumerate}&#10;&#10;\end{document}"/>
  <p:tag name="IGUANATEXSIZE" val="36"/>
  <p:tag name="IGUANATEXCURSOR" val="77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7.9077"/>
  <p:tag name="ORIGINALWIDTH" val="1619.79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Given $\theta=\dfrac{3\pi}{4}$&#10;  \begin{enumerate}[label=\roman*.]&#10;   &#10;   \item Find the value of $\sin(\theta)$.&#10;   &#10;   \item Find the value of $\cos(\theta)$.&#10;   &#10;  \end{enumerate}&#10;&#10;\end{document}"/>
  <p:tag name="IGUANATEXSIZE" val="36"/>
  <p:tag name="IGUANATEXCURSOR" val="72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2152"/>
  <p:tag name="ORIGINALWIDTH" val="3215.598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Find all angles which satisfy the equation: $\sin(\theta)=\dfrac{\sqrt{3}}{2}$&#10;&#10;\end{document}"/>
  <p:tag name="IGUANATEXSIZE" val="36"/>
  <p:tag name="IGUANATEXCURSOR" val="61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6.6202"/>
  <p:tag name="ORIGINALWIDTH" val="960.227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\theta$ be an angle in standard position whose terminal side contains the point $P(5,-9)$.&#10;  \begin{enumerate}[label=\roman*.]&#10;   &#10;   \item Compute $\cos(\theta)$.&#10;   &#10;   \item Compute $\sin(\theta)$.&#10;   &#10;  \end{enumerate}&#10;&#10;\end{document}"/>
  <p:tag name="IGUANATEXSIZE" val="36"/>
  <p:tag name="IGUANATEXCURSOR" val="76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8.9389"/>
  <p:tag name="ORIGINALWIDTH" val="2713.16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Assume $\cos(\theta)=-\dfrac{2}{11}$ with $\theta$ in Quadrant III.&#10;  \begin{enumerate}[label=\roman*.]&#10;   &#10;   \item Find the value of $\sin(\theta)$.&#10;   &#10;  \end{enumerate}&#10;&#10;\end{document}"/>
  <p:tag name="IGUANATEXSIZE" val="36"/>
  <p:tag name="IGUANATEXCURSOR" val="71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15.1856"/>
  <p:tag name="ORIGINALWIDTH" val="2269.21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Assume $\sin(\theta)=\dfrac{2\sqrt{5}}{5}$ and $\dfrac{\pi}{2}&lt;\theta&lt;\pi$.&#10;  \begin{enumerate}[label=\roman*.]&#10;   &#10;   \item Find the value of $\cos(\theta)$.&#10;   &#10;  \end{enumerate}&#10;&#10;\end{document}"/>
  <p:tag name="IGUANATEXSIZE" val="36"/>
  <p:tag name="IGUANATEXCURSOR" val="71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070.49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Draw the unit circle from memory.&#10;&#10;\end{document}"/>
  <p:tag name="IGUANATEXSIZE" val="36"/>
  <p:tag name="IGUANATEXCURSOR" val="57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2.1409"/>
  <p:tag name="ORIGINALWIDTH" val="2555.68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B} The graph of $F(x)$ is shown below:&#10;  \begin{enumerate}[label=\roman*.]&#10;   \item Write piecewise function definition of $F(x)$.&#10;   \item State the domain of $F(x)$.&#10;   \item State the range of $F(x)$.&#10;  \end{enumerate}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.838"/>
  <p:tag name="ORIGINALWIDTH" val="961.318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Let $f(t)=\cos\left(t-\frac{\pi}{2}\right)$&#10;  \begin{enumerate}[label=\roman*.]&#10;   &#10;   \item State the amplitude, baseline, period, and phase shift of $f(t)$.&#10;   &#10;   \item Graph one cycle of $f(t)$.&#10;   &#10;  \end{enumerate}&#10;&#10;\end{document}"/>
  <p:tag name="IGUANATEXSIZE" val="36"/>
  <p:tag name="IGUANATEXCURSOR" val="75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.5653"/>
  <p:tag name="ORIGINALWIDTH" val="961.318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Let $g(t)=\sin(2t-\pi)$&#10;  \begin{enumerate}[label=\roman*.]&#10;   &#10;   \item State the amplitude, baseline, period, and phase shift of $g(t)$.&#10;   &#10;   \item Graph one cycle of $g(t)$.&#10;   &#10;  \end{enumerate}&#10;&#10;\end{document}"/>
  <p:tag name="IGUANATEXSIZE" val="36"/>
  <p:tag name="IGUANATEXCURSOR" val="73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.5653"/>
  <p:tag name="ORIGINALWIDTH" val="961.318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h(t)=\cos(3t-2\pi)+4$&#10;  \begin{enumerate}[label=\roman*.]&#10;   &#10;   \item State the amplitude, baseline, period, and phase shift of $h(t)$.&#10;   &#10;   \item Graph one cycle of $h(t)$. &#10;   &#10;  \end{enumerate}&#10;&#10;\end{document}"/>
  <p:tag name="IGUANATEXSIZE" val="36"/>
  <p:tag name="IGUANATEXCURSOR" val="74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1.0562"/>
  <p:tag name="ORIGINALWIDTH" val="961.318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Let $q(t)=-\frac{3}{2}\cos\left(2t+\frac{\pi}{3}\right)-\frac{1}{2}$&#10;  \begin{enumerate}[label=\roman*.]&#10;   &#10;   \item State the amplitude, baseline, period, and phase shift of $q(t)$.&#10;   &#10;   \item Graph one cycle of $q(t)$.&#10;   &#10;  \end{enumerate}&#10;&#10;\end{document}"/>
  <p:tag name="IGUANATEXSIZE" val="36"/>
  <p:tag name="IGUANATEXCURSOR" val="78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024"/>
  <p:tag name="ORIGINALWIDTH" val="958.26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*}] Let $S$ be a collection of sine functions &#10;  \begin{equation*}&#10;   S=\{\sin(\omega_0x),\, \sin(\omega_1x),\, \sin(\omega_2x), \dots,\, \sin(\omega_nx)\}&#10;  \end{equation*}&#10;  where no two values of $\omega$ are the same. Find a value of $x$, other than $x=0$, where all of the sine functions in $S$ equal 0 at the same time.       &#10;&#10;\end{document}"/>
  <p:tag name="IGUANATEXSIZE" val="36"/>
  <p:tag name="IGUANATEXCURSOR" val="86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2314.96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Find the value of $\csc\left(\dfrac{5\pi}{6}\right)$ if it exists.&#10;&#10;\end{document}"/>
  <p:tag name="IGUANATEXSIZE" val="36"/>
  <p:tag name="IGUANATEXCURSOR" val="60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2405.69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Find the value of $\sec\left(-\dfrac{3\pi}{2}\right)$ if it exists.&#10;&#10;\end{document}"/>
  <p:tag name="IGUANATEXSIZE" val="36"/>
  <p:tag name="IGUANATEXCURSOR" val="60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.4552"/>
  <p:tag name="ORIGINALWIDTH" val="959.57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If it is known that $\sin(\theta)&gt;0$ but $\tan(\theta)&lt;0$, in what quadrant does $\theta$ lie?&#10;&#10;\end{document}"/>
  <p:tag name="IGUANATEXSIZE" val="36"/>
  <p:tag name="IGUANATEXCURSOR" val="63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2.1935"/>
  <p:tag name="ORIGINALWIDTH" val="3007.12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Assume $\tan(\theta)=\dfrac{12}{5}$ with $\theta$ in Quadrant III.&#10;  \begin{enumerate}[label=\roman*.]&#10;   &#10;   \item Find the value of the other five circular functions.&#10;   &#10;  \end{enumerate}&#10;&#10;\end{document}"/>
  <p:tag name="IGUANATEXSIZE" val="36"/>
  <p:tag name="IGUANATEXCURSOR" val="72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3.697"/>
  <p:tag name="ORIGINALWIDTH" val="3007.12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Assume $\cot(\theta)=2$ with $0&lt;\theta&lt;\dfrac{\pi}{2}$&#10;  \begin{enumerate}[label=\roman*.]&#10;   &#10;   \item Find the value of the other five circular functions.&#10;   &#10;  \end{enumerate}&#10;&#10;\end{document}"/>
  <p:tag name="IGUANATEXSIZE" val="36"/>
  <p:tag name="IGUANATEXCURSOR" val="71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6.1417"/>
  <p:tag name="ORIGINALWIDTH" val="2871.39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C} Graph the function $g(x)=|t+4|+|t-2|$.&#10;  \begin{enumerate}[label=\roman*.]&#10;   \item Write the domain of $g(x)$ using interval notation.&#10;   \item Write the range of $g(x)$ using interval notation.&#10;   \item State axis intercepts, if they exist.&#10;  \end{enumerate}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150.35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Find all angles which satisfy the equation $\tan(\theta)=-1$&#10;&#10;\end{document}"/>
  <p:tag name="IGUANATEXSIZE" val="36"/>
  <p:tag name="IGUANATEXCURSOR" val="59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3.1721"/>
  <p:tag name="ORIGINALWIDTH" val="1674.54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Let $f(t)=\sec(3t-2\pi)+4$&#10;  \begin{enumerate}[label=\roman*.]&#10;   &#10;   \item State the period of $f(t)$.&#10;   &#10;   \item Graph one cycle of $f(t)$.&#10;   &#10;  \end{enumerate}&#10;&#10;\end{document}"/>
  <p:tag name="IGUANATEXSIZE" val="36"/>
  <p:tag name="IGUANATEXCURSOR" val="70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4.6606"/>
  <p:tag name="ORIGINALWIDTH" val="1729.28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Let $g(t)=\csc\left(-t-\dfrac{\pi}{4}\right)-2$&#10;  \begin{enumerate}[label=\roman*.]&#10;   &#10;   \item State the period of $g(t)$.&#10;   &#10;   \item Graph one cycle of $g(t)$.&#10;   &#10;  \end{enumerate}&#10;&#10;\end{document}"/>
  <p:tag name="IGUANATEXSIZE" val="36"/>
  <p:tag name="IGUANATEXCURSOR" val="72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4.402"/>
  <p:tag name="ORIGINALWIDTH" val="1602.5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r(t)=2\tan\left(\dfrac{1}{4}t\right)-3$&#10;  \begin{enumerate}[label=\roman*.]&#10;   &#10;   \item State the period of $r(t)$.&#10;   &#10;   \item Graph one cycle of $r(t)$.&#10;   &#10;  \end{enumerate}&#10;&#10;\end{document}"/>
  <p:tag name="IGUANATEXSIZE" val="36"/>
  <p:tag name="IGUANATEXCURSOR" val="72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4.6606"/>
  <p:tag name="ORIGINALWIDTH" val="1590.55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Let $s(t)=\cot\left(t+\dfrac{\pi}{6}\right)$&#10;  \begin{enumerate}[label=\roman*.]&#10;   &#10;   \item State the period of $s(t)$.&#10;   &#10;   \item Graph one cycle of $s(t)$.&#10;   &#10;  \end{enumerate}&#10;&#10;\end{document}"/>
  <p:tag name="IGUANATEXSIZE" val="36"/>
  <p:tag name="IGUANATEXCURSOR" val="72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4.462"/>
  <p:tag name="ORIGINALWIDTH" val="2508.43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Verify the identity: $\dfrac{\cos(\theta)}{\sin^2(\theta)}=\csc(\theta)\cot(\theta)$&#10;&#10;\end{document}"/>
  <p:tag name="IGUANATEXSIZE" val="36"/>
  <p:tag name="IGUANATEXCURSOR" val="62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4.462"/>
  <p:tag name="ORIGINALWIDTH" val="2337.458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Verify the identity: $\dfrac{\cos(t)}{1-\sin^2(t)}=\sec(t)$&#10;&#10;\end{document}"/>
  <p:tag name="IGUANATEXSIZE" val="36"/>
  <p:tag name="IGUANATEXCURSOR" val="59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9832"/>
  <p:tag name="ORIGINALWIDTH" val="2993.62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Verify the identity: $\tan^3(t)=\tan(t)\sec^2(t)-\tan(t)$&#10;&#10;\end{document}"/>
  <p:tag name="IGUANATEXSIZE" val="36"/>
  <p:tag name="IGUANATEXCURSOR" val="59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5.4631"/>
  <p:tag name="ORIGINALWIDTH" val="2797.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Verify the identity: $\dfrac{1-\tan(t)}{1+\tan(t)}=\dfrac{\cos(t)-\sin(t)}{\cos(t)+\sin(t)}$&#10;&#10;\end{document}"/>
  <p:tag name="IGUANATEXSIZE" val="36"/>
  <p:tag name="IGUANATEXCURSOR" val="63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3181.85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Verify the identity: $\dfrac{1}{1-\cos(\theta)}+\dfrac{1}{1+\cos(\theta)}=2\csc^2(\theta)$&#10;&#10;\end{document}"/>
  <p:tag name="IGUANATEXSIZE" val="36"/>
  <p:tag name="IGUANATEXCURSOR" val="62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5.7068"/>
  <p:tag name="ORIGINALWIDTH" val="2226.47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D} Solve the equation $|3x-2|=|2x+7|$.&#10;  \begin{enumerate}[label=\roman*.]&#10;   \item Write the solutions as a set.&#10;  \end{enumerate}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5.4631"/>
  <p:tag name="ORIGINALWIDTH" val="2976.378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Verify the identity: $\dfrac{1-\sin(x)}{1+\sin(x)}=(\sec(x)-\tan(x))^2$&#10;&#10;\end{document}"/>
  <p:tag name="IGUANATEXSIZE" val="36"/>
  <p:tag name="IGUANATEXCURSOR" val="61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2080.9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Find the exact value of $\cos\left(\dfrac{13\pi}{12}\right)$&#10;&#10;\end{document}"/>
  <p:tag name="IGUANATEXSIZE" val="36"/>
  <p:tag name="IGUANATEXCURSOR" val="59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8.7214"/>
  <p:tag name="ORIGINALWIDTH" val="1953.50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Find the exact value of $\sin\left(\dfrac{\pi}{12}\right)$&#10;&#10;\end{document}"/>
  <p:tag name="IGUANATEXSIZE" val="36"/>
  <p:tag name="IGUANATEXCURSOR" val="59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6197"/>
  <p:tag name="ORIGINALWIDTH" val="959.57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\alpha$ be a Quadrant IV angle such that $\cos(\alpha)=\frac{\sqrt{5}}{5}$ and let $\frac{\pi}{2}&lt;\beta&lt;\pi$ such that $\sin(\beta)=\frac{\sqrt{10}}{10}$.&#10;  \begin{enumerate}[label=\roman*.]&#10;   &#10;   \item Find the value of $\cos(\alpha-\beta)$.&#10;   &#10;  \end{enumerate}&#10;&#10;\end{document}"/>
  <p:tag name="IGUANATEXSIZE" val="36"/>
  <p:tag name="IGUANATEXCURSOR" val="80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0741"/>
  <p:tag name="ORIGINALWIDTH" val="959.791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Let $0&lt;\alpha&lt;\frac{\pi}{2}$ such that $\csc(\alpha)=3$ and let $\beta$ be a Quadrant II angle such that $\tan(\beta)=-7$. &#10;  \begin{enumerate}[label=\roman*.]&#10;   &#10;   \item Find the value of $\tan(\alpha+\beta)$.&#10;   &#10;  \end{enumerate}&#10;&#10;\end{document}"/>
  <p:tag name="IGUANATEXSIZE" val="36"/>
  <p:tag name="IGUANATEXCURSOR" val="7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555.30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Verify the identity: $\cos(\alpha+\beta)+\cos(\alpha-\beta)=2\cos(\alpha)\cos(\beta)$.&#10;&#10;\end{document}"/>
  <p:tag name="IGUANATEXSIZE" val="36"/>
  <p:tag name="IGUANATEXCURSOR" val="62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2995.87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Verify the identity: $(\cos(\theta)-\sin(\theta))^2=1-\sin(2\theta)$.&#10;&#10;\end{document}"/>
  <p:tag name="IGUANATEXSIZE" val="36"/>
  <p:tag name="IGUANATEXCURSOR" val="60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2109.48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Find the exact value of $\arccos\left(\dfrac{1}{2}\right)$&#10;&#10;\end{document}"/>
  <p:tag name="IGUANATEXSIZE" val="36"/>
  <p:tag name="IGUANATEXCURSOR" val="59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075.7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\newcommand{\arccot}{\mathop{\text{arccot}}}&#10;\newcommand{\arcsec}{\mathop{\text{arcsec}}}&#10;\newcommand{\arccsc}{\mathop{\text{arccsc}}}&#10;&#10;&#10;\begin{document}&#10;\noindent&#10;[\textbf{B}] Find the exact value of $\arccot(-1)$&#10;&#10;\end{document}"/>
  <p:tag name="IGUANATEXSIZE" val="36"/>
  <p:tag name="IGUANATEXCURSOR" val="63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672.66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C}] Find the exact value of $\sin\left(\arcsin\left(-\dfrac{\sqrt{2}}{2}\right)\right)$&#10;&#10;\end{document}"/>
  <p:tag name="IGUANATEXSIZE" val="36"/>
  <p:tag name="IGUANATEXCURSOR" val="75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8.5115"/>
  <p:tag name="ORIGINALWIDTH" val="960.227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E} Given $f(x)=|3x-5|$ and $g(x)=4$&#10;  \begin{enumerate}[label=\roman*.]&#10;   \item Graph $f(x)$.&#10;   \item Graph $g(x)$ (on the same plot).&#10;   \item Solve $f(x)\leq g(x)$. Write your answer in interval notation.&#10;  \end{enumerate}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2564.67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D}] Find the exact value of $\sin\left( \arccos\left(-\dfrac{1}{2}\right) \right)$&#10;&#10;\end{document}"/>
  <p:tag name="IGUANATEXSIZE" val="36"/>
  <p:tag name="IGUANATEXCURSOR" val="75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.2182"/>
  <p:tag name="ORIGINALWIDTH" val="1132.358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E}] Solve $\sin(\theta)=\dfrac{7}{11}$&#10;&#10;\end{document}"/>
  <p:tag name="IGUANATEXSIZE" val="36"/>
  <p:tag name="IGUANATEXCURSOR" val="70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874.01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F}] State the domain of $\arctan(4x)$&#10;&#10;\end{document}"/>
  <p:tag name="IGUANATEXSIZE" val="36"/>
  <p:tag name="IGUANATEXCURSOR" val="70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7.8199"/>
  <p:tag name="ORIGINALWIDTH" val="958.918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A}] Let $(\alpha, a)$, $(\beta,b)$, and $(\gamma,c)$ be angle-side opposite pairs of a triangle such that $\alpha=13^\circ$, $\beta=17^\circ$, and $a=5$. &#10;  \begin{enumerate}[label=\roman*.]&#10;   &#10;   \item Does this information produce a triangle? If so, find the remaining values. If not, explain.&#10;   &#10;  \end{enumerate}&#10;&#10;\end{document}"/>
  <p:tag name="IGUANATEXSIZE" val="36"/>
  <p:tag name="IGUANATEXCURSOR" val="98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7.8199"/>
  <p:tag name="ORIGINALWIDTH" val="958.918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B}] Let $(\alpha, a)$, $(\beta,b)$, and $(\gamma,c)$ be angle-side opposite pairs of a triangle such that $\alpha=73.2^\circ$, $\beta=54.1^\circ$, and $a=117$. &#10;  \begin{enumerate}[label=\roman*.]&#10;   &#10;   \item Does this information produce a triangle? If so, find the remaining values. If not, explain.&#10;   &#10;  \end{enumerate}&#10;&#10;\end{document}"/>
  <p:tag name="IGUANATEXSIZE" val="36"/>
  <p:tag name="IGUANATEXCURSOR" val="99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7.8199"/>
  <p:tag name="ORIGINALWIDTH" val="958.918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C}] Let $(\alpha, a)$, $(\beta,b)$, and $(\gamma,c)$ be angle-side opposite pairs of a triangle such that $\alpha=95^\circ$, $\beta=85^\circ$, and $a=33.33$. &#10;  \begin{enumerate}[label=\roman*.]&#10;   &#10;   \item Does this information produce a triangle? If so, find the remaining values. If not, explain.&#10;   &#10;  \end{enumerate}&#10;&#10;\end{document}"/>
  <p:tag name="IGUANATEXSIZE" val="36"/>
  <p:tag name="IGUANATEXCURSOR" val="99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.89157"/>
  <p:tag name="ORIGINALWIDTH" val="958.700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A}] Find the area of the triangle with side lengths, $a=7$, $b=10$, and $c=13$.&#10;&#10;\end{document}"/>
  <p:tag name="IGUANATEXSIZE" val="36"/>
  <p:tag name="IGUANATEXCURSOR" val="75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.89157"/>
  <p:tag name="ORIGINALWIDTH" val="958.700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B}] Find the area of the triangle with side lengths, $a=300$, $b=302$, and $c=48$.&#10;&#10;\end{document}"/>
  <p:tag name="IGUANATEXSIZE" val="36"/>
  <p:tag name="IGUANATEXCURSOR" val="75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.89157"/>
  <p:tag name="ORIGINALWIDTH" val="958.700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newcommand{\arccot}{\mathop{\text{arccot}}}&#10;\newcommand{\arcsec}{\mathop{\text{arcsec}}}&#10;\newcommand{\arccsc}{\mathop{\text{arccsc}}}&#10;&#10;\geometry{&#10; textheight=3in,&#10; textwidth=4in,&#10; top=1in,&#10; headheight=12pt,&#10; headsep=25pt,&#10; footskip=30pt&#10;}&#10;&#10;&#10;\begin{document}&#10;\noindent&#10;[\textbf{C}] Find the area of the triangle with side lengths, $a=5$, $b=12$, and $c=13$.&#10;&#10;\end{document}"/>
  <p:tag name="IGUANATEXSIZE" val="36"/>
  <p:tag name="IGUANATEXCURSOR" val="75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3828"/>
  <p:tag name="ORIGINALWIDTH" val="960.66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\textbf{F*} Show that if $d$ is a real number with $d&gt;0$, the solution to $|x-a|&lt;d$ is the interval: $(a-d,a+d)$. That is, an interval centered at $a$ with `radius' $d$.&#10;\end{document}"/>
  <p:tag name="IGUANATEXSIZE" val="36"/>
  <p:tag name="IGUANATEXCURSOR" val="52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8.2209"/>
  <p:tag name="ORIGINALWIDTH" val="958.918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B} Observe the set of ordered pairs $$\{(-3,9),(1,1),(3,1),(0,0),(-2,4),(-3,7),(4,0)\}$$&#10;  \begin{enumerate}[label=\roman*.]&#10;   \item Does the set of ordered pairs represent a function?&#10;   \item If so, write the domain as a set, if not, provide an example where it fails as a function.&#10;  \end{enumerate}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0.109"/>
  <p:tag name="ORIGINALWIDTH" val="1803.52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A} Let $f(x)=x^2-2x-8$&#10;  \begin{enumerate}[label=\roman*.]&#10;   \item Complete the square on $f(x)$.&#10;   \item Write the vertex.&#10;   \item Find the axis intercepts.&#10;   \item Graph $f(x)$.&#10;  \end{enumerate}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0.6933"/>
  <p:tag name="ORIGINALWIDTH" val="958.918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B} Let $h(t)=-3t^2+5t+4$&#10;  \begin{enumerate}[label=\roman*.]&#10;   \item Compute the discriminant of $h(t)$. How many real zeros does $h(t)$ have?&#10;   \item Find the zero(s) of $h(t)$ if they exist, write your solutions as a set.&#10;  \end{enumerate}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2.171"/>
  <p:tag name="ORIGINALWIDTH" val="3137.608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C} Let $g(x)=x^2-3x+9$&#10;  \begin{enumerate}[label=\roman*.]&#10;   \item Is $g(x)$ factorable?&#10;   \item If yes, write $g(x)$ in factored form. If not, explain why.&#10;  \end{enumerate}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7.63701"/>
  <p:tag name="ORIGINALWIDTH" val="960.66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\textbf{D} Solve the inequality $3x^2\leq 11x+4$, write your answer in interval notation.&#10;\end{document}"/>
  <p:tag name="IGUANATEXSIZE" val="36"/>
  <p:tag name="IGUANATEXCURSOR" val="52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7.63701"/>
  <p:tag name="ORIGINALWIDTH" val="960.66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\textbf{E} Solve the inequality $5t+4\leq 3t^3$, write your answer in interval notation.&#10;\end{document}"/>
  <p:tag name="IGUANATEXSIZE" val="36"/>
  <p:tag name="IGUANATEXCURSOR" val="52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429.32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\textbf{F*} Graph $f(x)=|1-x^2|$.&#10;\end{document}"/>
  <p:tag name="IGUANATEXSIZE" val="36"/>
  <p:tag name="IGUANATEXCURSOR" val="53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9.827"/>
  <p:tag name="ORIGINALWIDTH" val="2282.71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A} Let $g(x)=3x^5-2x^2+x+1$&#10;  \begin{enumerate}[label=\roman*.]&#10;   \item Identify the degree of $g(x)$.&#10;   \item Identify the leading coefficient of $g(x)$.&#10;   \item Identify the leading term of $g(x)$.&#10;   \item Identify the constant term of $g(x)$.&#10;   \item Write the end behavior of $g(x)$.&#10;  \end{enumerate}\end{document}"/>
  <p:tag name="IGUANATEXSIZE" val="36"/>
  <p:tag name="IGUANATEXCURSOR" val="52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4.0402"/>
  <p:tag name="ORIGINALWIDTH" val="960.66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B} Let $f(x)=3(x+2)^3+1$&#10;  \begin{enumerate}[label=\roman*.]&#10;   \item Write the parent function $P(x)$ for $f(x)$. &#10;   \item Pick three points from the parent function $P(x)$ and apply the transformations of $f(x)$ to write three points on the graph of $f(x)$.&#10;   \item Sketch the graph of $f(x)$.&#10;   \item State the domain and range of $f(x)$ using interval notation.&#10;  \end{enumerate}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4.2583"/>
  <p:tag name="ORIGINALWIDTH" val="960.66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C} Let $f(x)=2-3(x-1)^4$&#10;  \begin{enumerate}[label=\roman*.]&#10;   \item Write the parent function $P(x)$ for $f(x)$. &#10;   \item Pick three points from the parent function $P(x)$ and apply the transformations of $f(x)$ to write three points on the graph of $f(x)$.&#10;   \item Sketch the graph of $f(x)$.&#10;   \item State the domain and range of $f(x)$ using interval notation.&#10;  \end{enumerate}&#10;\end{document}"/>
  <p:tag name="IGUANATEXSIZE" val="36"/>
  <p:tag name="IGUANATEXCURSOR" val="52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8.7297"/>
  <p:tag name="ORIGINALWIDTH" val="959.136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D} Let $h(t)=t^2(t-2)^2(t+2)^2$&#10;  \begin{enumerate}[label=\roman*.]&#10;   \item List all zeros of $h(t)$ and their corresponding multiplicities.&#10;   \item Write the end behavior of $h(t)$. &#10;   \item Sketch a graph of the function $h(t)$.&#10;  \end{enumerate}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4.8024"/>
  <p:tag name="ORIGINALWIDTH" val="961.100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C} Observe the following data table.&#10;  &#10;  \begin{enumerate}[label=\roman*.]&#10;   \item Does the given table represent $y$ as a function of $x$? Explain.&#10;   \item Write the domain of the table as a set. &#10;   \item Write the range of the table as a set.&#10;  \end{enumerate}&#10;\end{document}"/>
  <p:tag name="IGUANATEXSIZE" val="36"/>
  <p:tag name="IGUANATEXCURSOR" val="39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7.4205"/>
  <p:tag name="ORIGINALWIDTH" val="958.700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E} Let $g(x)=(2x+1)^2(x-3)$ &#10;  \begin{enumerate}[label=\roman*.]&#10;   \item List all zeros of $g(x)$ and their corresponding multiplicities.&#10;   \item Write the end behavior of $g(x)$. &#10;   \item Sketch a graph of the function $g(x)$.&#10;  \end{enumerate}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3.2021"/>
  <p:tag name="ORIGINALWIDTH" val="3084.36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F} Let $f(x)=(x^2+1)(x-1)$&#10;  \begin{enumerate}[label=\roman*.]&#10;   \item Determine analytically if $f(x)$ is even, odd, or neither.&#10;  \end{enumerate}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.6747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&#10;\noindent [\textbf{A}] Let $f(z)=4z^3+2z-3$ and $g(z)=z-3$&#10;  \begin{enumerate}[label=\roman*.]&#10;   \item Compute $f(z) / g(z)$. &#10;   \item Write $f(z)$ as an expression involving $g(z)$, a quotient, and remainder (if it exists).&#10;  \end{enumerate}&#10;&#10;\end{document}"/>
  <p:tag name="IGUANATEXSIZE" val="36"/>
  <p:tag name="IGUANATEXCURSOR" val="52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.6747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&#10;\noindent [\textbf{B}] Let $f(x)=2x^3-x+1$ and $g(x)=x^2+x+1$&#10;  \begin{enumerate}[label=\roman*.]&#10;   \item Compute $f(x) / g(x)$. &#10;   \item Write $f(x)$ as an expression involving $g(x)$, a quotient, and remainder (if it exists).&#10;  \end{enumerate}&#10;&#10;\end{document}"/>
  <p:tag name="IGUANATEXSIZE" val="36"/>
  <p:tag name="IGUANATEXCURSOR" val="52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0.9839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&#10;\noindent [\textbf{C}] Let $a(x)=x^4-6x^2+9$ and $b(x)=(x-\sqrt{3})$&#10;  \begin{enumerate}[label=\roman*.]&#10;   \item Compute $a(x) / b(x)$. &#10;   \item Write $a(x)$ as an expression involving $b(x)$, a quotient, and remainder (if it exists).&#10;  \end{enumerate}&#10;&#10;\end{document}"/>
  <p:tag name="IGUANATEXSIZE" val="36"/>
  <p:tag name="IGUANATEXCURSOR" val="52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4741"/>
  <p:tag name="ORIGINALWIDTH" val="958.26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&#10;\noindent [\textbf{D}] Let $g(z)=z^3+2z^2-3z-6$ be a polynomial function with a known real zero of $c=-2$&#10;  \begin{enumerate}[label=\roman*.]&#10;   \item Find the remaining real zeros of $g(z)$&#10;  \end{enumerate}&#10;&#10;\end{document}"/>
  <p:tag name="IGUANATEXSIZE" val="36"/>
  <p:tag name="IGUANATEXCURSOR" val="52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4741"/>
  <p:tag name="ORIGINALWIDTH" val="960.88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E}] Let $x^3-6x^2+11x-6$ be a polynomial function with a known real zero of $c=1$&#10;  \begin{enumerate}[label=\roman*.]&#10;   \item Find the remaining real zeros of $g(z)$&#10;  \end{enumerate}&#10;&#10;\end{document}"/>
  <p:tag name="IGUANATEXSIZE" val="36"/>
  <p:tag name="IGUANATEXCURSOR" val="71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2.3295"/>
  <p:tag name="ORIGINALWIDTH" val="958.26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F*}] Let $f(x)=a_nx^n+a_{n-1}x^{n-1}+\dots+a_2x^2+a_1x+a_0$ be a polynomial function with the property that $a_n+a_{n-1}+\dots+a_1+a_0=0$. (That is, the sum of the coefficents and the constant term is 0.)&#10;  \begin{enumerate}[label=\roman*.]&#10;   \item Show that $(x-1)$ is a factor of $f(x)$.&#10;  \end{enumerate}&#10;&#10;\end{document}"/>
  <p:tag name="IGUANATEXSIZE" val="36"/>
  <p:tag name="IGUANATEXCURSOR" val="84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4.1125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A}] Let $f(x)=36x^4-12x^3-11x^2+2x+1$&#10;  \begin{enumerate}[label=\roman*.]&#10;   &#10;   \item Use Cauchy's Bound to find an interval containing all possible rational zeros.&#10;   &#10;   \item Use the Rational Zeros Theorem to make a list of possible rational zeros.&#10;   &#10;   \item Use Descartes' Rule of Signs to list the possible number of positive and negative real zeros.&#10;   &#10;  \end{enumerate}&#10;&#10;\end{document}"/>
  <p:tag name="IGUANATEXSIZE" val="36"/>
  <p:tag name="IGUANATEXCURSOR" val="9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8.1475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B}] Let $p(z)=2z^4+z^3-7z^2-3z+3$&#10;  \begin{enumerate}[label=\roman*.]&#10;   &#10;   \item Use the Rational Zeros Theorem to list possible roots of the polynomial.&#10;   &#10;   \item Write the polynomial in factored form.&#10;   &#10;  \end{enumerate}&#10;&#10;\end{document}"/>
  <p:tag name="IGUANATEXSIZE" val="36"/>
  <p:tag name="IGUANATEXCURSOR" val="76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0.345"/>
  <p:tag name="ORIGINALWIDTH" val="478.440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&#10;$$\begin{array}{|c|c|}&#10;   \hline&#10;   x &amp; y \\&#10;   \hline&#10;   -3 &amp; 3 \\&#10;   \hline&#10;   -2 &amp; 2 \\&#10;   \hline&#10;   -1 &amp; 1 \\&#10;   \hline&#10;   0 &amp; 0 \\&#10;   \hline&#10;   1 &amp; 1 \\&#10;   \hline&#10;   2 &amp; 2 \\&#10;   \hline&#10;   3 &amp; 3 \\&#10;   \hline&#10;  \end{array}$$&#10;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1.8898"/>
  <p:tag name="ORIGINALWIDTH" val="2360.70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C}] Let $g(x)=x^4-9x^2-4x+12$&#10;  \begin{enumerate}[label=\roman*.]&#10;   &#10;   \item Sketch the graph of $g(x)$.&#10;   &#10;   \item Label all axis intercepts on the graph. &#10;   &#10;   \item Write the end behavior of $g(x)$.&#10;   &#10;  \end{enumerate}&#10;&#10;\end{document}"/>
  <p:tag name="IGUANATEXSIZE" val="36"/>
  <p:tag name="IGUANATEXCURSOR" val="76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.9681"/>
  <p:tag name="ORIGINALWIDTH" val="2887.1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D}] Solve the following equation: $x^3+x^2=\dfrac{11x+10}{3}$&#10;&#10;\end{document}"/>
  <p:tag name="IGUANATEXSIZE" val="36"/>
  <p:tag name="IGUANATEXCURSOR" val="59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4391"/>
  <p:tag name="ORIGINALWIDTH" val="959.57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E}] Let $f(x)=(x-1)^2$ and $g(x)=4$&#10;  \begin{enumerate}[label=\roman*.]&#10;   &#10;   \item Graph $f(x)$ and $g(x)$ on the same coordinate plane.&#10;   &#10;   \item Solve the inequality $f(x)\geq g(x)$ graphically.&#10;   &#10;   \item Solve the inequality $f(x)\geq g(x)$ algebraically and verify that it matches the solution found in part (ii).&#10;   &#10;  \end{enumerate}&#10;&#10;\end{document}"/>
  <p:tag name="IGUANATEXSIZE" val="36"/>
  <p:tag name="IGUANATEXCURSOR" val="88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4391"/>
  <p:tag name="ORIGINALWIDTH" val="959.57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E}] Let $f(x)=(x-1)^2$ and $g(x)=4$&#10;  \begin{enumerate}[label=\roman*.]&#10;   &#10;   \item Graph $f(x)$ and $g(x)$ on the same coordinate plane.&#10;   &#10;   \item Solve the inequality $f(x)\geq g(x)$ graphically.&#10;   &#10;   \item Solve the inequality $f(x)\geq g(x)$ algebraically and verify that it matches the solution found in part (ii).&#10;   &#10;  \end{enumerate}&#10;&#10;\end{document}"/>
  <p:tag name="IGUANATEXSIZE" val="36"/>
  <p:tag name="IGUANATEXCURSOR" val="88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1008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F}] Solve the inequality: $\dfrac{x^3+20x}{8}\geq x^2+2$, express your answer in interval notation.&#10;&#10;\end{document}"/>
  <p:tag name="IGUANATEXSIZE" val="36"/>
  <p:tag name="IGUANATEXCURSOR" val="63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1.929"/>
  <p:tag name="ORIGINALWIDTH" val="959.791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A}] Let $p(x)=9x^3+5$ and $q(x)=2x-3$&#10;  \begin{enumerate}[label=\roman*.]&#10;   &#10;   \item Divide $p(x)\div q(x)$ using synthetic division or long division.&#10;   &#10;   \item Write $p(x)$ in the form of $d(x)q(x)+r(x)$. &#10;   &#10;  \end{enumerate}&#10;&#10;\end{document}"/>
  <p:tag name="IGUANATEXSIZE" val="36"/>
  <p:tag name="IGUANATEXCURSOR" val="76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1.929"/>
  <p:tag name="ORIGINALWIDTH" val="959.791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B}] Let $p(x)=4x^2-x-23$ and $q(x)=x^2-1$&#10;  \begin{enumerate}[label=\roman*.]&#10;   &#10;   \item Divide $p(x)\div q(x)$ using synthetic division or long division.&#10;   &#10;   \item Write $p(x)$ in the form of $d(x)q(x)+r(x)$. &#10;   &#10;  \end{enumerate}&#10;&#10;\end{document}"/>
  <p:tag name="IGUANATEXSIZE" val="36"/>
  <p:tag name="IGUANATEXCURSOR" val="77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3.385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C}] Let $h(x)=\dfrac{2x}{x+1}$.&#10;  \begin{enumerate}[label=\roman*.]&#10;   &#10;   \item Write $h(x)$ in the form $\dfrac{a}{x-h}+k$.&#10;   &#10;   \item Write the parent function $P(x)$ of $h(x)$.&#10;   &#10;   \item Track at least two points and the asymptotes from $P(x)$ and use them to graph $h(x)$.&#10;   &#10;  \end{enumerate}&#10;&#10;\end{document}"/>
  <p:tag name="IGUANATEXSIZE" val="36"/>
  <p:tag name="IGUANATEXCURSOR" val="83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7.623"/>
  <p:tag name="ORIGINALWIDTH" val="3199.8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D}] Let $r(x)=\dfrac{x^2 - x - 12}{x^2 + x -6}$&#10;  \begin{enumerate}[label=\roman*.]&#10;   &#10;   \item Identify any holes in the graph of $r(x)$.&#10;   &#10;   \item Identify any vertical asymptotes in the graph of $r(x)$.&#10;   &#10;   \item State the domain of $r(x)$.&#10;   &#10;  \end{enumerate}&#10;&#10;\end{document}"/>
  <p:tag name="IGUANATEXSIZE" val="36"/>
  <p:tag name="IGUANATEXCURSOR" val="80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7.623"/>
  <p:tag name="ORIGINALWIDTH" val="3214.848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E}] Let $f(x)=\dfrac{x^3+2x^2+x}{x^2-x-2}$&#10;  \begin{enumerate}[label=\roman*.]&#10;   &#10;   \item Identify any holes in the graph of $f(x)$.&#10;   &#10;   \item Identify any vertical asymptotes in the graph of $f(x)$.&#10;   &#10;   \item State the domain of $f(x)$.&#10;   &#10;  \end{enumerate}&#10;&#10;\end{document}"/>
  <p:tag name="IGUANATEXSIZE" val="36"/>
  <p:tag name="IGUANATEXCURSOR" val="80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0.1425"/>
  <p:tag name="ORIGINALWIDTH" val="3165.35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D} Observe the graph&#10;  \begin{enumerate}[label=\roman*.]&#10;   \item Does the graph represent a function? Explain.&#10;   \item Write the domain of the graph using interval notation.&#10;   \item Write the range of the graph using interval notation.&#10;  \end{enumerate}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2.1836"/>
  <p:tag name="ORIGINALWIDTH" val="959.57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F*}] Let $u(x)$ be a function defined only on the positive real numbers. Let $v(x)=(x-a)(x+b)$ with $0&lt;a&lt;b$.&#10;  \begin{enumerate}[label=\roman*.]&#10;   &#10;   \item State the domain of $w(x)=\dfrac{u(x)}{v(x)}$&#10;   &#10;  \end{enumerate}&#10;\end{document}"/>
  <p:tag name="IGUANATEXSIZE" val="36"/>
  <p:tag name="IGUANATEXCURSOR" val="52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8376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A}] Let $f(x)=5x(6-2x)^{-1}$&#10;  \begin{enumerate}[label=\roman*.]&#10;   &#10;   \item Sketch the graph of $f(x)$. Label all asymptotes, holes, and zeros.&#10;   &#10;  \end{enumerate}&#10;&#10;\end{document}"/>
  <p:tag name="IGUANATEXSIZE" val="36"/>
  <p:tag name="IGUANATEXCURSOR" val="70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6197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B}] Let $a(x)=\dfrac{x}{x^2 + x - 12}$&#10;  \begin{enumerate}[label=\roman*.]&#10;   &#10;   \item Sketch the graph of $a(x)$. Label all asymptotes, holes, and zeros.&#10;   &#10;  \end{enumerate}&#10;&#10;\end{document}"/>
  <p:tag name="IGUANATEXSIZE" val="36"/>
  <p:tag name="IGUANATEXCURSOR" val="71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1.2744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C}] Let $r(t)=\dfrac{t^2-t-6}{t+1}$&#10;  \begin{enumerate}[label=\roman*.]&#10;   &#10;   \item Sketch the graph of $r(t)$. Label all asymptotes, holes, and zeros.&#10;   &#10;  \end{enumerate}&#10;&#10;\end{document}"/>
  <p:tag name="IGUANATEXSIZE" val="36"/>
  <p:tag name="IGUANATEXCURSOR" val="70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.0379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D}] Let $f(x)=\dfrac{5x}{9-x^2}-x$&#10;  \begin{enumerate}[label=\roman*.]&#10;   &#10;   \item Sketch the graph of $f(x)$. Label all asymptotes, holes, and zeros.&#10;   &#10;  \end{enumerate}&#10;&#10;\end{document}"/>
  <p:tag name="IGUANATEXSIZE" val="36"/>
  <p:tag name="IGUANATEXCURSOR" val="70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5.8198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E}] Let $r(z)=-z-2+\dfrac{6}{3-z}$&#10;  \begin{enumerate}[label=\roman*.]&#10;   &#10;   \item Sketch the graph of $r(z)$. Label all asymptotes, holes, and zeros.&#10;   &#10;  \end{enumerate}&#10;&#10;\end{document}"/>
  <p:tag name="IGUANATEXSIZE" val="36"/>
  <p:tag name="IGUANATEXCURSOR" val="70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7.4588"/>
  <p:tag name="ORIGINALWIDTH" val="960.88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F*}] Let $p(x)=2x^3+5x^2+4x+3$ and $q(x)=2x+1$&#10;  \begin{enumerate}[label=\roman*.]&#10;   &#10;   \item Does $r(x)=\dfrac{p(x)}{q(x)}$ have a horizontal or slant asymptote?&#10;   &#10;   \item Divide $p(x)\div q(x)$ and ignore the remainder. What does this suggest about the (non vertical) asymptote of $r(x)$?&#10;   &#10;   \item Assume $a(x)$ is a fourth degree polynomial, and $b(x)$ is a linear. Assuming $b(x)$ is not a factor of $a(x)$, what might the (non vertical) asymptote of $f(x)=\dfrac{a(x)}{b(x)}$ look like?&#10;   &#10;  \end{enumerate}&#10;&#10;\end{document}"/>
  <p:tag name="IGUANATEXSIZE" val="36"/>
  <p:tag name="IGUANATEXCURSOR" val="105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4672"/>
  <p:tag name="ORIGINALWIDTH" val="1159.35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A}] Solve $\dfrac{3x-1}{x^2+1}=1$.&#10;&#10;\end{document}"/>
  <p:tag name="IGUANATEXSIZE" val="36"/>
  <p:tag name="IGUANATEXCURSOR" val="56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2.7147"/>
  <p:tag name="ORIGINALWIDTH" val="1788.52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B}] Solve $\dfrac{1}{t+3}+\dfrac{1}{t-3}=\dfrac{t^2-3}{t^2-9}$.&#10;&#10;\end{document}"/>
  <p:tag name="IGUANATEXSIZE" val="36"/>
  <p:tag name="IGUANATEXCURSOR" val="59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967"/>
  <p:tag name="ORIGINALWIDTH" val="1121.8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C}] Solve $\dfrac{4t}{t^2+4}\geq 0$.&#10;&#10;\end{document}"/>
  <p:tag name="IGUANATEXSIZE" val="36"/>
  <p:tag name="IGUANATEXCURSOR" val="57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9.111"/>
  <p:tag name="ORIGINALWIDTH" val="3158.60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E} Consider the function $f$ as a mapping diagram shown:&#10;  \begin{enumerate}[label=\roman*.]&#10;   \item Write the domain of $f$ as a set.&#10;   \item Write the range of $f$ as a set.&#10;   \item Find $f(0)$ and solve $f(x)=0$.&#10;   \item Write $f$ as a set of ordered pairs.&#10;  \end{enumerate}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4672"/>
  <p:tag name="ORIGINALWIDTH" val="1325.08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D}] Solve $\dfrac{2t+6}{t^2+t-6}&lt;1$.&#10;&#10;\end{document}"/>
  <p:tag name="IGUANATEXSIZE" val="36"/>
  <p:tag name="IGUANATEXCURSOR" val="57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4672"/>
  <p:tag name="ORIGINALWIDTH" val="1137.608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E}] Solve $\dfrac{3z-1}{z^2+1}\leq 1$.&#10;&#10;\end{document}"/>
  <p:tag name="IGUANATEXSIZE" val="36"/>
  <p:tag name="IGUANATEXCURSOR" val="5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2.7147"/>
  <p:tag name="ORIGINALWIDTH" val="2669.66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F*}] Solve $\dfrac{2x^2-5x+4}{3x^2+1}&lt;0$, justify your answer.&#10;&#10;\end{document}"/>
  <p:tag name="IGUANATEXSIZE" val="36"/>
  <p:tag name="IGUANATEXCURSOR" val="59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.6747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A}] Let $f(x)=\sqrt{4-x}-1$&#10;  \begin{enumerate}[label=\roman*.]&#10;   &#10;   \item Write the parent function $P(x)$ for $f$.&#10;   &#10;   \item Track at least three points from $P(x)$ and use them to graph $f(x)$.&#10;   &#10;  \end{enumerate}&#10;&#10;\end{document}"/>
  <p:tag name="IGUANATEXSIZE" val="36"/>
  <p:tag name="IGUANATEXCURSOR" val="75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.6747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B}] Let $f(x)=-\sqrt[3]{8x+8}+4$&#10;  \begin{enumerate}[label=\roman*.]&#10;   &#10;   \item Write the parent function $P(x)$ for $f$.&#10;   &#10;   \item Track at least three points from $P(x)$ and use them to graph $f(x)$.&#10;   &#10;  \end{enumerate}&#10;&#10;\end{document}"/>
  <p:tag name="IGUANATEXSIZE" val="36"/>
  <p:tag name="IGUANATEXCURSOR" val="7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.6747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C}] Let $f(x)=-3\sqrt[4]{x-7}+1$&#10;  \begin{enumerate}[label=\roman*.]&#10;   &#10;   \item Write the parent function $P(x)$ for $f$.&#10;   &#10;   \item Track at least three points from $P(x)$ and use them to graph $f(x)$.&#10;   &#10;  \end{enumerate}&#10;&#10;\end{document}"/>
  <p:tag name="IGUANATEXSIZE" val="36"/>
  <p:tag name="IGUANATEXCURSOR" val="7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20.4349"/>
  <p:tag name="ORIGINALWIDTH" val="1677.5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D}] Let $d(x)=\dfrac{5x}{\sqrt[3]{x^3+8}}$&#10;  \begin{enumerate}[label=\roman*.]&#10;   &#10;   \item State the domain of $d(x)$.&#10;   &#10;  \end{enumerate}&#10;&#10;\end{document}"/>
  <p:tag name="IGUANATEXSIZE" val="36"/>
  <p:tag name="IGUANATEXCURSOR" val="67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2.201"/>
  <p:tag name="ORIGINALWIDTH" val="1771.27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E}] Let $z(x)=\sqrt{x(x+5)(x-4)}$&#10;  \begin{enumerate}[label=\roman*.]&#10;   &#10;   \item State the domain of $z(x)$.&#10;   &#10;  \end{enumerate}&#10;&#10;\end{document}"/>
  <p:tag name="IGUANATEXSIZE" val="36"/>
  <p:tag name="IGUANATEXCURSOR" val="6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6.183"/>
  <p:tag name="ORIGINALWIDTH" val="1667.04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F}] Let $c(x)=\sqrt[6]{\dfrac{x^2+x-6}{x^2-2x-15}}$&#10;  \begin{enumerate}[label=\roman*.]&#10;   &#10;   \item State the domain of $c(x)$.&#10;   &#10;  \end{enumerate}&#10;&#10;\end{document}"/>
  <p:tag name="IGUANATEXSIZE" val="36"/>
  <p:tag name="IGUANATEXCURSOR" val="6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3.0939"/>
  <p:tag name="ORIGINALWIDTH" val="960.66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A}] Let $c(x)=x^{\frac{4}{7}}$&#10;  \begin{enumerate}[label=\roman*.]&#10;   &#10;   \item List the intervals where $c(x)$ is increasing (if any exist).&#10;   &#10;   \item List the intervals where $c(x)$ is decreasing (if any exist).&#10;   &#10;   \item List the intervals where $c(x)$ is concave up (if any exist).&#10;   &#10;   \item List the intervals where $c(x)$ is concave down (if any exist).&#10;   &#10;  \end{enumerate}&#10;&#10;\end{document}"/>
  <p:tag name="IGUANATEXSIZE" val="36"/>
  <p:tag name="IGUANATEXCURSOR" val="92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5.111"/>
  <p:tag name="ORIGINALWIDTH" val="2141.73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F} Let $g=\{(-1,4),(0,2),(2,3),(3,4)\}$&#10;  \begin{enumerate}[label=\roman*.]&#10;   \item Write the domain of $g$ as a set.&#10;   \item Write the range of $g$ as a set.&#10;   \item Find $g(0)$ and solve $g(x)=0$.&#10;   \item Create a mapping diagram for $g$.&#10;  \end{enumerate}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2.8758"/>
  <p:tag name="ORIGINALWIDTH" val="960.66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B}] Let $b(t)=t^{\frac{10}{4}}$&#10;  \begin{enumerate}[label=\roman*.]&#10;   &#10;   \item List the intervals where $c(x)$ is increasing (if any exist).&#10;   &#10;   \item List the intervals where $c(x)$ is decreasing (if any exist).&#10;   &#10;   \item List the intervals where $c(x)$ is concave up (if any exist).&#10;   &#10;   \item List the intervals where $c(x)$ is concave down (if any exist).&#10;   &#10;  \end{enumerate}&#10;&#10;\end{document}"/>
  <p:tag name="IGUANATEXSIZE" val="36"/>
  <p:tag name="IGUANATEXCURSOR" val="92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6923"/>
  <p:tag name="ORIGINALWIDTH" val="960.66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.5in,&#10; top=1in,&#10; headheight=12pt,&#10; headsep=25pt,&#10; footskip=30pt&#10;}&#10;&#10;&#10;\begin{document}&#10;\noindent&#10;[\textbf{C}] The graph $g(t)=t^\pi$ is shown (where $\pi\approx3.1415\dots$).&#10;  &#10;  \begin{enumerate}[label=\roman*.]&#10;   &#10;   \item Track the points provided on $g(t)$ to graph $G(t)=\left(\dfrac{t+3}{2}\right)^\pi-1$   &#10;  \end{enumerate}&#10;&#10;\end{document}"/>
  <p:tag name="IGUANATEXSIZE" val="36"/>
  <p:tag name="IGUANATEXCURSOR" val="43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0.4499"/>
  <p:tag name="ORIGINALWIDTH" val="1687.28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D}] Let $f(x)=x^{\frac{3}{2}}(x-7)^{\frac{1}{3}}$&#10;  \begin{enumerate}[label=\roman*.]&#10;   &#10;   \item State the domain of $f(x)$.&#10;   &#10;  \end{enumerate}&#10;&#10;\end{document}"/>
  <p:tag name="IGUANATEXSIZE" val="36"/>
  <p:tag name="IGUANATEXCURSOR" val="6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0.4499"/>
  <p:tag name="ORIGINALWIDTH" val="1687.28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E}] Let $g(t)=t^{\frac{3}{2}}(t-2)^{-\frac{1}{2}}$&#10;  \begin{enumerate}[label=\roman*.]&#10;   &#10;   \item State the domain of $f(x)$.&#10;   &#10;  \end{enumerate}&#10;&#10;\end{document}"/>
  <p:tag name="IGUANATEXSIZE" val="36"/>
  <p:tag name="IGUANATEXCURSOR" val="68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2.6997"/>
  <p:tag name="ORIGINALWIDTH" val="1650.54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F}*] Let $g(t)=4t(9-t^2)^{-\sqrt{2}}$&#10;  \begin{enumerate}[label=\roman*.]&#10;   &#10;   \item State the domain of $g(t)$.&#10;   &#10;  \end{enumerate}&#10;&#10;\end{document}"/>
  <p:tag name="IGUANATEXSIZE" val="36"/>
  <p:tag name="IGUANATEXCURSOR" val="67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.4811"/>
  <p:tag name="ORIGINALWIDTH" val="2267.71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A}] Solve the equation $2x+1=(3-3x)^{\frac{1}{2}}$&#10;&#10;\end{document}"/>
  <p:tag name="IGUANATEXSIZE" val="36"/>
  <p:tag name="IGUANATEXCURSOR" val="5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.4811"/>
  <p:tag name="ORIGINALWIDTH" val="2589.42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B}] Solve the equation $(2x+1)^{\frac{1}{2}}=3+(4-x)^{\frac{1}{2}}$&#10;&#10;\end{document}"/>
  <p:tag name="IGUANATEXSIZE" val="36"/>
  <p:tag name="IGUANATEXCURSOR" val="60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.4811"/>
  <p:tag name="ORIGINALWIDTH" val="1978.25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C}] Solve the equation $2t^{\frac{1}{3}}=1-3t^{\frac{2}{3}}$&#10;  &#10;&#10;\end{document}"/>
  <p:tag name="IGUANATEXSIZE" val="36"/>
  <p:tag name="IGUANATEXCURSOR" val="59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.67339"/>
  <p:tag name="ORIGINALWIDTH" val="960.66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D}] Solve the inequality $\sqrt[3]{x}&gt;x$, express your answer in interval notation.&#10;&#10;\end{document}"/>
  <p:tag name="IGUANATEXSIZE" val="36"/>
  <p:tag name="IGUANATEXCURSOR" val="61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.43709"/>
  <p:tag name="ORIGINALWIDTH" val="960.66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E}] Solve the inequality $(2-3x)^{\frac{1}{3}}&gt;3x$, express your answer in interval notation.&#10;&#10;\end{document}"/>
  <p:tag name="IGUANATEXSIZE" val="36"/>
  <p:tag name="IGUANATEXCURSOR" val="62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9.9213"/>
  <p:tag name="ORIGINALWIDTH" val="2232.47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A} Graph the function $h(t)=\frac{2}{3}t+\frac{1}{3}$.&#10;  \begin{enumerate}[label=\roman*.]&#10;   \item What is the slope?&#10;   \item State the axis intercepts, if they exist.&#10;  \end{enumerate}&#10;\end{document}"/>
  <p:tag name="IGUANATEXSIZE" val="36"/>
  <p:tag name="IGUANATEXCURSOR" val="51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.43709"/>
  <p:tag name="ORIGINALWIDTH" val="960.227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noindent&#10;[\textbf{F}] Solve the inequality $3(x-1)^{\frac{1}{3}}+x(x-1)^{-\frac{2}{3}}\geq 0$, express your answer in interval notation.&#10;&#10;\end{document}"/>
  <p:tag name="IGUANATEXSIZE" val="36"/>
  <p:tag name="IGUANATEXCURSOR" val="65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573.30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&#10;\geometry{&#10; textheight=3in,&#10; textwidth=4in,&#10; top=1in,&#10; headheight=12pt,&#10; headsep=25pt,&#10; footskip=30pt&#10;}&#10;&#10;&#10;\begin{document}&#10;&#10;\noindent&#10;[\textbf{A}] Given the graph provided, answer all of the following questions.&#10;&#10;\end{document}"/>
  <p:tag name="IGUANATEXSIZE" val="36"/>
  <p:tag name="IGUANATEXCURSOR" val="50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573.30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&#10;\geometry{&#10; textheight=3in,&#10; textwidth=4in,&#10; top=1in,&#10; headheight=12pt,&#10; headsep=25pt,&#10; footskip=30pt&#10;}&#10;&#10;&#10;\begin{document}&#10;\noindent&#10;[\textbf{B}] Given the graph provided, answer all of the following questions.&#10;&#10;\end{document}"/>
  <p:tag name="IGUANATEXSIZE" val="36"/>
  <p:tag name="IGUANATEXCURSOR" val="58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1.4214"/>
  <p:tag name="ORIGINALWIDTH" val="960.227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&#10;\noindent [\textbf{A}] Let $f(x)=2x$ and $g(t)=\dfrac{1}{2t+1}$. Compute the indicated value if it exists.&#10;\begin{enumerate}[label=\roman*.]&#10; \item $(f+g)(2)$&#10; \item $\left(\frac{f}{g}\right)(0)$&#10; \item $(fg)\left(\frac{1}{2}\right)$&#10;\end{enumerate}&#10;&#10;\end{document}"/>
  <p:tag name="IGUANATEXSIZE" val="36"/>
  <p:tag name="IGUANATEXCURSOR" val="75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62.7681"/>
  <p:tag name="ORIGINALWIDTH" val="959.57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6in,&#10; top=1in,&#10; headheight=12pt,&#10; headsep=25pt,&#10; footskip=30pt&#10;}&#10;&#10;&#10;\begin{document}&#10;&#10;\noindent [\textbf{B}] Let $f$ be the function defined by&#10;  \begin{equation*}&#10;   f=\{(-3,4),(-2,2),(-1,0),(0,1),(1,3),(2,4),(3,-1)\}&#10;  \end{equation*}&#10;  and let $g$ be the function defined by &#10;  \begin{equation*}&#10;   g=\{(-3,-2),(-2,0),(-1,-4),(0,0),(1,-3),(2,1),(3,2)\}&#10;  \end{equation*}&#10;  Compute the indicated value if it exists.&#10;&#10;\begin{enumerate}[label=\roman*.]&#10; \item $(g+f)(1)$&#10; \item $\left(\frac{f}{g}\right)(-2)$&#10; \item $(gf)(-3)$ &#10;\end{enumerate}&#10;&#10;\end{document}"/>
  <p:tag name="IGUANATEXSIZE" val="36"/>
  <p:tag name="IGUANATEXCURSOR" val="43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3.6039"/>
  <p:tag name="ORIGINALWIDTH" val="961.100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 [\textbf{C}] Let $f(x)=x-1$ and $g(x)=\dfrac{1}{x-1}$, simplify the following expressions.&#10;  \begin{enumerate}[label=\roman*.]&#10;   &#10;   \item $(f+g)(x)$&#10;   &#10;   \item $(f-g)(x)$&#10;   &#10;   \item $(fg)(x)$&#10;   &#10;   \item $\left(\frac{f}{g}\right)(x)$&#10;   &#10;  \end{enumerate}&#10;&#10;&#10;\end{document}"/>
  <p:tag name="IGUANATEXSIZE" val="36"/>
  <p:tag name="IGUANATEXCURSOR" val="78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6.6891"/>
  <p:tag name="ORIGINALWIDTH" val="2969.62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 [\textbf{D}] Let $r(x)=\dfrac{3-x}{x+1}$.&#10;  \begin{enumerate}[label=\roman*.]&#10;   &#10;   \item Find nontrivial functions $f$ and $g$ so that $r=fg$.&#10;   &#10;  \end{enumerate}&#10;&#10;&#10;\end{document}"/>
  <p:tag name="IGUANATEXSIZE" val="36"/>
  <p:tag name="IGUANATEXCURSOR" val="63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.7106"/>
  <p:tag name="ORIGINALWIDTH" val="961.100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 [\textbf{E}] Let $f(x)=-3x+5$.&#10;  \begin{enumerate}[label=\roman*.]&#10;   &#10;   \item Find and simplify the difference quotient using the formula: $\frac{f(x+h)-f(x)}{h}$&#10;   &#10;  \end{enumerate}&#10;&#10;\end{document}"/>
  <p:tag name="IGUANATEXSIZE" val="36"/>
  <p:tag name="IGUANATEXCURSOR" val="71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1105"/>
  <p:tag name="ORIGINALWIDTH" val="961.100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Let $f(x)=x-x^2$.&#10;  \begin{enumerate}[label=\roman*.]&#10;   &#10;   \item Find and simplify the difference quotient using the formula: $\frac{f(x+h)-f(x)}{h}$&#10;   &#10;  \end{enumerate}&#10;&#10;\end{document}"/>
  <p:tag name="IGUANATEXSIZE" val="36"/>
  <p:tag name="IGUANATEXCURSOR" val="71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6573"/>
  <p:tag name="ORIGINALWIDTH" val="960.88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Let $f(x)=4x+5$ and $g(t)=\sqrt{t}$, compute the following compositions, if any exist.&#10;  \begin{enumerate}[label=\roman*.]&#10;   &#10;   \item $(g\circ f)(0)$&#10;   &#10;   \item $(f \circ f)(2)$&#10;   &#10;   \item $(g \circ f)(-3)$&#10;   &#10;  \end{enumerate}&#10;&#10;\end{document}"/>
  <p:tag name="IGUANATEXSIZE" val="36"/>
  <p:tag name="IGUANATEXCURSOR" val="7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5.1594"/>
  <p:tag name="ORIGINALWIDTH" val="2232.47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\textbf{B} Graph the function $j(w)=\dfrac{1-w}{2}$&#10;  \begin{enumerate}[label=\roman*.]&#10;   \item What is the slope?&#10;   \item State the axis intercepts, if they exist.&#10;  \end{enumerate}&#10;\end{document}"/>
  <p:tag name="IGUANATEXSIZE" val="36"/>
  <p:tag name="IGUANATEXCURSOR" val="5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96.1502"/>
  <p:tag name="ORIGINALWIDTH" val="959.57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6in,&#10; top=1in,&#10; headheight=12pt,&#10; headsep=25pt,&#10; footskip=30pt&#10;}&#10;&#10;&#10;\begin{document}&#10;\noindent&#10;[\textbf{B}] Let $f$ be the function defined by&#10;  \begin{equation*}&#10;   f=\{(-3,4),(-2,2),(-1,0),(0,1),(1,3),(2,4),(3,-1)\}&#10;  \end{equation*}&#10;  and let $g$ be the function defined by &#10;  \begin{equation*}&#10;   g=\{(-3,-2),(-2,0),(-1,-4),(0,0),(1,-3),(2,1),(3,2)\}&#10;  \end{equation*}&#10;  Compute the indicated value if it exists.&#10;  \begin{enumerate}[label=\roman*.]&#10;   &#10;   \item $(f\circ g)(3)$&#10;   &#10;   \item $(f\circ g)(-3)$&#10;   &#10;   \item $g(f(g(0)))$&#10;   &#10;   \item $f(f(f(f(f(1)))))$&#10;   &#10;  \end{enumerate}&#10;&#10;\end{document}"/>
  <p:tag name="IGUANATEXSIZE" val="36"/>
  <p:tag name="IGUANATEXCURSOR" val="43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.0202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f(x)=x^2-x+1$ and $g(t)=3t-5$. Simplify the indicated composition.&#10;  \begin{enumerate}[label=\roman*.]&#10;   &#10;   \item $(g\circ f)(x)$&#10;   &#10;   \item $(f\circ g)(t)$&#10;   &#10;  \end{enumerate}&#10;&#10;\end{document}"/>
  <p:tag name="IGUANATEXSIZE" val="36"/>
  <p:tag name="IGUANATEXCURSOR" val="72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.0202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Let $f(x)=x^2-x-1$ and $g(t)=\sqrt{t-5}$. Simplify the indicated composition.&#10;  \begin{enumerate}[label=\roman*.]&#10;   &#10;   \item $(g\circ f)(x)$&#10;   &#10;   \item $(f\circ g)(t)$&#10;      &#10;  \end{enumerate}&#10;&#10;\end{document}"/>
  <p:tag name="IGUANATEXSIZE" val="36"/>
  <p:tag name="IGUANATEXCURSOR" val="73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6573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Let $f(x)=-2x$, $g(t)=\sqrt{t}$, and $h(s)=|s|$. Simplify the indicated composition.&#10;  \begin{enumerate}[label=\roman*.]&#10;   &#10;   \item $(f\circ g\circ h)(s)$&#10;   &#10;   \item $(h\circ f\circ g)(t)$&#10;   &#10;   \item $(g\circ h\circ f)(x)$&#10;   &#10;  \end{enumerate}&#10;&#10;\end{document}"/>
  <p:tag name="IGUANATEXSIZE" val="36"/>
  <p:tag name="IGUANATEXCURSOR" val="78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8738"/>
  <p:tag name="ORIGINALWIDTH" val="959.3548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Write $c(x)=\dfrac{x^2}{x^4+1}$ as a composition of two or more non-identity functions.&#10;&#10;\end{document}"/>
  <p:tag name="IGUANATEXSIZE" val="36"/>
  <p:tag name="IGUANATEXCURSOR" val="62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30976"/>
  <p:tag name="ORIGINALWIDTH" val="961.100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Suppose $(2,-3)$ is on the graph of $y=f(x)$. Using function transformations, find a point on the graph of $y=3f(2x)-1$.&#10;&#10;\end{document}"/>
  <p:tag name="IGUANATEXSIZE" val="36"/>
  <p:tag name="IGUANATEXCURSOR" val="65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30976"/>
  <p:tag name="ORIGINALWIDTH" val="961.100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Suppose $(2,-3)$ is on the graph of $y=f(x)$. Using function transformations, find a point on the graph of $y=5f(2x+1)+3$.&#10;&#10;\end{document}"/>
  <p:tag name="IGUANATEXSIZE" val="36"/>
  <p:tag name="IGUANATEXCURSOR" val="66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.292"/>
  <p:tag name="ORIGINALWIDTH" val="961.100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Suppose $(2,-3)$ is on the graph of $y=f(x)$. Using function transformations, find a point on the graph of $f\left(\dfrac{7-2x}{4}\right)$.&#10;&#10;\end{document}"/>
  <p:tag name="IGUANATEXSIZE" val="36"/>
  <p:tag name="IGUANATEXCURSOR" val="67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01"/>
  <p:tag name="ORIGINALWIDTH" val="961.100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Suppose $(2,-3)$ is on the graph of $y=f(x)$. Using function transformations, find a point on the graph of $\dfrac{4-f(3x-1)}{7}$.&#10;&#10;\end{document}"/>
  <p:tag name="IGUANATEXSIZE" val="36"/>
  <p:tag name="IGUANATEXCURSOR" val="66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5.4518"/>
  <p:tag name="ORIGINALWIDTH" val="2452.19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Given the graph $y=g(t)$&#10;\begin{enumerate}[label=\roman*.]&#10;   &#10;   \item Graph the transformation $\frac{1}{2}g(t+1)-1$&#10;   &#10;  \end{enumerate}&#10;&#10;\end{document}"/>
  <p:tag name="IGUANATEXSIZE" val="36"/>
  <p:tag name="IGUANATEXCURSOR" val="67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590</Words>
  <Application>Microsoft Office PowerPoint</Application>
  <PresentationFormat>Widescreen</PresentationFormat>
  <Paragraphs>365</Paragraphs>
  <Slides>225</Slides>
  <Notes>46</Notes>
  <HiddenSlides>0</HiddenSlides>
  <MMClips>188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225</vt:i4>
      </vt:variant>
    </vt:vector>
  </HeadingPairs>
  <TitlesOfParts>
    <vt:vector size="230" baseType="lpstr">
      <vt:lpstr>Aptos</vt:lpstr>
      <vt:lpstr>Aptos Display</vt:lpstr>
      <vt:lpstr>Arial</vt:lpstr>
      <vt:lpstr>CMU Serif</vt:lpstr>
      <vt:lpstr>Office Theme</vt:lpstr>
      <vt:lpstr>PRECALCULUS FINAL EXAM REVIEW</vt:lpstr>
      <vt:lpstr>SIGN THE ATTENDENCE 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LUCK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Simkins, Roman</dc:creator>
  <cp:lastModifiedBy>Simkins, Roman</cp:lastModifiedBy>
  <cp:revision>142</cp:revision>
  <dcterms:created xsi:type="dcterms:W3CDTF">2024-06-19T02:22:26Z</dcterms:created>
  <dcterms:modified xsi:type="dcterms:W3CDTF">2024-12-09T19:57:54Z</dcterms:modified>
</cp:coreProperties>
</file>