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1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2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8" r:id="rId2"/>
    <p:sldId id="257" r:id="rId3"/>
    <p:sldId id="304" r:id="rId4"/>
    <p:sldId id="259" r:id="rId5"/>
    <p:sldId id="306" r:id="rId6"/>
    <p:sldId id="309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79" r:id="rId71"/>
    <p:sldId id="380" r:id="rId72"/>
    <p:sldId id="381" r:id="rId73"/>
    <p:sldId id="382" r:id="rId74"/>
    <p:sldId id="383" r:id="rId75"/>
    <p:sldId id="262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CDD"/>
    <a:srgbClr val="FEE9D8"/>
    <a:srgbClr val="404040"/>
    <a:srgbClr val="EC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35FC2-BAD9-4257-8402-36103D42B285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B587C-B98A-4D11-8C62-D2EE87E5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2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0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A4460-64D9-12FA-C8DC-A1B90C8FB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471FC-616D-8920-DBAC-A632086DE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61134-F512-3A9A-1400-666A2A8E2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408BD-9A97-A2D2-7F82-E49FC4582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61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44805-8F45-F4F6-C7D5-F65C288C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4E81E-3885-D1BE-B286-81C85F027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A4FD88-AD92-9509-24A8-237F11B0E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E2D8D-0DD2-75D8-0D54-66F208CA0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83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8B499-D6C3-46D5-4BD3-25C7D0EC7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A14015-0A98-AA75-A882-9B21133E3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6EAD5-F31A-F7C3-00BB-829701193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6526C-151B-9C06-AA69-323B323F6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88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04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F1599-42F3-6BA2-0FA1-E4349221E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0ACC9-861E-FC43-5724-C71C3F71B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689C9-F288-1C12-0A02-20B6ADE34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2AB01-600C-3B87-C826-59EC08BD1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56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2126F-97B1-0C47-9A53-D9774BF06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6BC50-D20F-4C80-CE13-25C02A5DA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9166CB-C32F-1D03-0A5C-ABBEEBEB0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FE9C7-E279-1DE0-F177-D5AF9E483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54AC8-FC87-F6B0-F571-E26374EDE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01B33-FF10-2D83-17B3-EB902429E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77925-7E17-7148-0D56-4FA610E6B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B7B45-B347-3090-0F08-2888CCA59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BF138-E10A-839A-E9C1-979BE3083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2EFDD-1EB2-A535-28C2-9DCCE0D53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1D8A8A-5C31-4D46-EADF-FA1E29F94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F7DA3-F23B-6A1F-9724-B98405B2F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B7F00-83B1-600A-162F-AE870E108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529A9-F467-7C48-5E2B-B759AD45F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73874-64D7-6445-4DD1-EE0D8C574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535D-0E12-2C7C-EF05-B88105078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5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C4952-1E34-1238-9D12-BE97A001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8836D-C163-EB24-E2D3-23C56925B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0B1C73-D625-CE03-D251-5696B8618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05A81-359A-1500-FE5B-B14C5A941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61A9C-C010-6A4E-0432-43F14BAD3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3DFB8-25B0-C5FC-D770-174CF9EB6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1B259-B372-C94E-ADBF-B88D161AE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87BD9-F7EA-F210-2307-598213D91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B587C-B98A-4D11-8C62-D2EE87E56C9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1832-7EA1-F1E7-BDE3-DD5D1666F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1E7B-90EC-167B-3D11-394670C19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A9E8E-F8BC-9824-56C3-4C2B38E28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99E7F-8E0A-45BA-E29D-E64BBE24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1F179-CE37-8C99-553A-E3139102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6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60A6-8C45-21CB-48D3-6CCBF9D3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117DC-6B25-F2B6-E4A9-560666577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5DEA7-FC58-FC1B-BEB3-6844B85A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9D8FB-E36C-849C-60D1-F3A5F56B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3117-E0E7-FEFF-32D5-5BE21C1F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AEA23-95CE-C6E1-4D34-2783BCE4C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39229-11E6-8507-BB29-181F73037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4D786-470A-C53E-1C78-03AAFD35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85A98-41C2-29E1-FC3A-DAE28876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2CF98-759A-48EB-EC9D-67DAB272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1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7D212-2018-E321-EA6E-2E28625E4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D36E7-C30A-BB90-7061-D312A9B72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E793C-9AE0-8797-E620-0250FCF3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225BE-9ACD-FD56-5EB9-FE7198C3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D2B1D-ADAF-FE58-5BD0-63F6ECDC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5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37030-7FD3-89DA-BFF2-E5C25ED8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9BC0A-28C2-EBC4-2554-3F714A353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CDA96-BAEE-A0F1-555F-3F4A66CA7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D3C68-8DEC-1DDC-E151-8E339CFA5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9B826-B533-266F-620F-1B0DDA97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CD41-D94D-B21B-AD19-C2397014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4BEF-F605-392A-0E7E-CB6E9E105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2C362-09C1-603D-198C-87E3AAEAC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71C74-733A-8262-97A6-E863A0C8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658EF-8C9D-B3F6-9027-8A74291C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1597D-19ED-EA3E-C243-E6CBD951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9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094F-D0EC-C61D-E90F-B3F0C94F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15CAD-C74E-26F8-29C6-2F59F55B6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C36C0-82EB-1D1A-9359-919B2A4A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0B6F2-434A-37B8-9741-F5C6A53D1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FCCD8-6407-EA34-9A4B-26334A7F2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C1FF8A-2824-AC6D-8899-CFF67974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BE334-3728-121A-FA43-F3CF970F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0CD2-3797-428D-93A9-E8A3C2B9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4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131E2-AC43-76F2-1F67-B14BEAFD6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5FEF48-802A-2E86-FB40-B5588A7D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D786F-3EC5-A0F4-7480-091E24FF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E8A5D-BB11-874A-BB41-715A33D8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2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27DE9-3024-A3FB-19AE-C4B18F7F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595189-201D-E725-2823-5D55C51E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E1376-011B-DD1A-A4EA-5796B32E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71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F82B-3C10-8DC4-CE39-F60431B7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D1408-6B49-7236-D0C8-693E1F840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2DC1D-85AF-5B40-F80C-CEB35B175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36EDD-B7CD-F2FD-4257-040538DE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4C4E8-2CA9-A0E4-C1CD-388E6182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C356E-F51A-072B-B05B-E402D5C1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8D7B-DAE8-C78D-63C5-8D2D993B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11EAF6-8181-337B-C66D-4CB26B78D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0EE2C-7168-E6C9-AA8E-C4E3DFC41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0D385-0D34-C572-D5B8-747AC71D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98CBE-72C4-EE44-787F-47DF85B9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ABEDB-0833-B2CE-564A-033FB1AF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68756E-0C75-E5EA-CAB8-5DE3A9A1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EFF7A-CEE1-42AB-F601-D61EC8B57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10413-9921-7186-4471-EA1DFA473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0FA77B-66F2-4EF2-B006-9619A1161A8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B8390-56E1-F43D-DDFB-E58EBCB41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2DF00-CA34-6162-C81D-04AB3AD33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47FA6-488E-472C-A16F-B2E12BB43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3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9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505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59BAC-1BC2-8793-8E78-0E6BB29B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78F763-C470-328D-9666-D7E97BB0244C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CE7399DF-D08A-5BA5-0DF0-977606E64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C}] Let $f(x)=x-1$ and $g(x)=\dfrac{1}{x-1}$, simplify the following expressions.&#10;  \begin{enumerate}[label=\roman*.]&#10;   &#10;   \item $(f+g)(x)$&#10;   &#10;   \item $(f-g)(x)$&#10;   &#10;   \item $(fg)(x)$&#10;   &#10;   \item $\left(\frac{f}{g}\right)(x)$&#10;   &#10;  \end{enumerate}&#10;&#10;&#10;\end{document}" title="IguanaTex Picture Display">
            <a:extLst>
              <a:ext uri="{FF2B5EF4-FFF2-40B4-BE49-F238E27FC236}">
                <a16:creationId xmlns:a16="http://schemas.microsoft.com/office/drawing/2014/main" id="{D3D87DEB-F344-52BE-CD57-601E8A7A8F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4" y="144272"/>
            <a:ext cx="9963154" cy="40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A5C22-9E54-5858-5B48-C0911C7C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8FBFAB-C4F7-775D-FEE1-5EF79DCCC4B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EAF8A3F-6E91-2222-5F3D-B489ED9B4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D}] Let $r(x)=\dfrac{3-x}{x+1}$.&#10;  \begin{enumerate}[label=\roman*.]&#10;   &#10;   \item Find nontrivial functions $f$ and $g$ so that $r=fg$.&#10;   &#10;  \end{enumerate}&#10;&#10;&#10;\end{document}" title="IguanaTex Picture Display">
            <a:extLst>
              <a:ext uri="{FF2B5EF4-FFF2-40B4-BE49-F238E27FC236}">
                <a16:creationId xmlns:a16="http://schemas.microsoft.com/office/drawing/2014/main" id="{C74AEC0B-18AA-6F49-498D-255B0EDB24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" y="190374"/>
            <a:ext cx="10861712" cy="17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5C3D-A7C8-403F-7F5A-8267FFC0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375B75-F16B-46FB-8162-AE191E2A1C7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74F3D43-3DDA-76EE-E5FD-DCA02F200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E}] Let $f(x)=-3x+5$.&#10;  \begin{enumerate}[label=\roman*.]&#10;   &#10;   \item Find and simplify the difference quotient using the formula: $\frac{f(x+h)-f(x)}{h}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CDAA6C0-72C9-FB85-6C9E-BFA940AE322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" y="299718"/>
            <a:ext cx="11496106" cy="17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6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1976-0A30-D6EA-522B-A18A1733F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C2A57A-B6C7-2DF4-B6BF-121AE6E7AF02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55BFD0F-05E4-F711-84DD-0BCD2B6F6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Let $f(x)=x-x^2$.&#10;  \begin{enumerate}[label=\roman*.]&#10;   &#10;   \item Find and simplify the difference quotient using the formula: $\frac{f(x+h)-f(x)}{h}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F5E8BD2-989E-B22F-2AAA-68A5C4B5F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253998"/>
            <a:ext cx="11505185" cy="17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0D3C2-DDA2-0CAB-4798-4C106AF5E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8F8AD3-CD91-515D-B793-3E17B6D1C3E5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0298F6-193B-3C55-B55D-7BA0299D142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5FE23D57-C380-B442-D381-E973DA6CD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22" y="0"/>
            <a:ext cx="4421078" cy="44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7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A2859-E322-D402-6CE7-BDB5F964E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788859-67BE-6084-92B2-18B98B216DC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A7EBBA7D-966A-CD9C-9978-827A55C1EC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4x+5$ and $g(t)=\sqrt{t}$, compute the following compositions, if any exist.&#10;  \begin{enumerate}[label=\roman*.]&#10;   &#10;   \item $(g\circ f)(0)$&#10;   &#10;   \item $(f \circ f)(2)$&#10;   &#10;   \item $(g \circ f)(-3)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196A136F-5804-E557-F7C3-5E1A8FF223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" y="153416"/>
            <a:ext cx="11757824" cy="33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1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EE681-9EA2-E956-96E9-59076F770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498073-73ED-6DAE-C80C-3B9F4638278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2A1F151-B6C9-1D36-E8A6-A15BE41E8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6in,&#10; top=1in,&#10; headheight=12pt,&#10; headsep=25pt,&#10; footskip=30pt&#10;}&#10;&#10;&#10;\begin{document}&#10;\noindent&#10;[\textbf{B}] Let $f$ be the function defined by&#10;  \begin{equation*}&#10;   f=\{(-3,4),(-2,2),(-1,0),(0,1),(1,3),(2,4),(3,-1)\}&#10;  \end{equation*}&#10;  and let $g$ be the function defined by &#10;  \begin{equation*}&#10;   g=\{(-3,-2),(-2,0),(-1,-4),(0,0),(1,-3),(2,1),(3,2)\}&#10;  \end{equation*}&#10;  Compute the indicated value if it exists.&#10;  \begin{enumerate}[label=\roman*.]&#10;   &#10;   \item $(f\circ g)(3)$&#10;   &#10;   \item $(f\circ g)(-3)$&#10;   &#10;   \item $g(f(g(0)))$&#10;   &#10;   \item $f(f(f(f(f(1)))))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2DC9F86E-2A41-2292-C9C0-D2AD586E77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" y="153418"/>
            <a:ext cx="8003031" cy="41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C6AD4-78DA-F330-AC96-477EA560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A8BEBC-6BFC-1584-15D1-3B545DC0B1E8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57AC3F7-79FE-0A2C-9989-F156657F1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x)=x^2-x+1$ and $g(t)=3t-5$. Simplify the indicated composition.&#10;  \begin{enumerate}[label=\roman*.]&#10;   &#10;   \item $(g\circ f)(x)$&#10;   &#10;   \item $(f\circ g)(t)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D771DB2C-B208-F3BC-6401-C5E750672D3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7" y="125314"/>
            <a:ext cx="11735047" cy="25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6ACE8-9D8D-324C-0493-E343E2A1F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A58615-A2E7-1D55-C225-C19EEE19F6A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930E8A0-0573-97F1-592F-0740C2035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f(x)=x^2-x-1$ and $g(t)=\sqrt{t-5}$. Simplify the indicated composition.&#10;  \begin{enumerate}[label=\roman*.]&#10;   &#10;   \item $(g\circ f)(x)$&#10;   &#10;   \item $(f\circ g)(t)$&#10;      &#10;  \end{enumerate}&#10;&#10;\end{document}" title="IguanaTex Picture Display">
            <a:extLst>
              <a:ext uri="{FF2B5EF4-FFF2-40B4-BE49-F238E27FC236}">
                <a16:creationId xmlns:a16="http://schemas.microsoft.com/office/drawing/2014/main" id="{52B8D0FA-E544-96D1-9AC3-FCFF8BAE84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" y="219456"/>
            <a:ext cx="11731969" cy="25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ED02D-F4AC-50FF-3BC5-258274776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6C4FE9-865B-C986-B7F5-41CE66C2E7A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D2B8ED9-136C-409A-22C8-8FC7BEDD6B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Let $f(x)=-2x$, $g(t)=\sqrt{t}$, and $h(s)=|s|$. Simplify the indicated composition.&#10;  \begin{enumerate}[label=\roman*.]&#10;   &#10;   \item $(f\circ g\circ h)(s)$&#10;   &#10;   \item $(h\circ f\circ g)(t)$&#10;   &#10;   \item $(g\circ h\circ f)(x)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99E61087-3747-8771-22DD-E55E9F1872F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1" y="135128"/>
            <a:ext cx="11784229" cy="339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1" y="0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PLEASE SIGN ATTENDANCE YOU DO NOT WANT TO MISS POTENTIAL BONUS POINTS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00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0F585-8F7B-5ACA-38FD-70CC32BEA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45649A-D36D-DDA7-566B-F7C484B179D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DAC47716-09BB-90AA-173E-8C783DDFC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Write $c(x)=\dfrac{x^2}{x^4+1}$ as a composition of two or more non-identity functions.&#10;&#10;\end{document}" title="IguanaTex Picture Display">
            <a:extLst>
              <a:ext uri="{FF2B5EF4-FFF2-40B4-BE49-F238E27FC236}">
                <a16:creationId xmlns:a16="http://schemas.microsoft.com/office/drawing/2014/main" id="{36B1E6B1-1839-9FEF-34F3-A65B9DD000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" y="114257"/>
            <a:ext cx="11781618" cy="13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EFB2B-7B73-EACF-4A80-5B4B87E0F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F0473D-171C-DEB6-7D82-4CC7C5D1C628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5.4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9CBBF8-8C8C-9561-1478-C9BCA7F5B6F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66A4BBB4-08D5-1D77-E63A-BDE2177C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0"/>
            <a:ext cx="4373880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6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1F952-7513-954A-A783-AE89DC45D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5EFA26-E49D-170F-6962-9BE6AA90E8FD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1D0F9A1-58A5-16FF-324C-DC98B587A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uppose $(2,-3)$ is on the graph of $y=f(x)$. Using function transformations, find a point on the graph of $y=3f(2x)-1$.&#10;&#10;\end{document}" title="IguanaTex Picture Display">
            <a:extLst>
              <a:ext uri="{FF2B5EF4-FFF2-40B4-BE49-F238E27FC236}">
                <a16:creationId xmlns:a16="http://schemas.microsoft.com/office/drawing/2014/main" id="{45E3CFC3-1083-1B76-89A2-E3E0EF767D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1" y="171703"/>
            <a:ext cx="11779505" cy="8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4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50661-0B72-7CE3-DC8A-5EEA4F8FD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276524-1306-C465-5ED7-5654E5ABCAD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D1872F5-43E7-92E2-8CBC-3E4600B58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uppose $(2,-3)$ is on the graph of $y=f(x)$. Using function transformations, find a point on the graph of $y=5f(2x+1)+3$.&#10;&#10;\end{document}" title="IguanaTex Picture Display">
            <a:extLst>
              <a:ext uri="{FF2B5EF4-FFF2-40B4-BE49-F238E27FC236}">
                <a16:creationId xmlns:a16="http://schemas.microsoft.com/office/drawing/2014/main" id="{A2EE373F-52D1-5F78-7348-A20AEF5F813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4" y="244856"/>
            <a:ext cx="11774771" cy="8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3204E-6DF9-BE8E-AF13-B82611C1D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521EC7-5454-19FF-C859-D9027C9BA86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7281C43-7E21-65A1-7141-7FEADA7CD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uppose $(2,-3)$ is on the graph of $y=f(x)$. Using function transformations, find a point on the graph of $f\left(\dfrac{7-2x}{4}\right)$.&#10;&#10;\end{document}" title="IguanaTex Picture Display">
            <a:extLst>
              <a:ext uri="{FF2B5EF4-FFF2-40B4-BE49-F238E27FC236}">
                <a16:creationId xmlns:a16="http://schemas.microsoft.com/office/drawing/2014/main" id="{60E3B1AC-F36E-4767-8B34-1642A6D3A1A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" y="199136"/>
            <a:ext cx="11579134" cy="14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4D0D-0B6E-C925-F8EF-D02D458F6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CF5CD1-0ECC-3B87-29F4-80C9C26F785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9149B90-6AB1-F90E-8543-5D7F417A54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uppose $(2,-3)$ is on the graph of $y=f(x)$. Using function transformations, find a point on the graph of $\dfrac{4-f(3x-1)}{7}$.&#10;&#10;\end{document}" title="IguanaTex Picture Display">
            <a:extLst>
              <a:ext uri="{FF2B5EF4-FFF2-40B4-BE49-F238E27FC236}">
                <a16:creationId xmlns:a16="http://schemas.microsoft.com/office/drawing/2014/main" id="{5D0ACEFA-C9EF-4EF2-7467-56D50485F9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" y="199136"/>
            <a:ext cx="11817064" cy="13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F09E-4B00-3A0B-3204-0D594A914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C74283-E8A7-6DCC-65EA-3D3BE1DEF3AD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0A5DF7E-1362-19DE-B273-2CDBBEE10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Given the graph $y=g(t)$&#10;\begin{enumerate}[label=\roman*.]&#10;   &#10;   \item Graph the transformation $\frac{1}{2}g(t+1)-1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2EDA9E57-54FC-4A10-7DF8-780025DBDE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7" y="226569"/>
            <a:ext cx="6832600" cy="1073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9A8170-64D7-65B3-C37F-695F0762D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403" y="-9057"/>
            <a:ext cx="5093597" cy="45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899FF-BDF2-8C78-062E-BF459D22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9371B0-6F00-99E7-AE9C-B0A5669BD96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D71520B-4186-24E8-146B-383DBB4FD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Given the graph $y=S(t)$&#10;\begin{enumerate}[label=\roman*.]&#10;   &#10;   \item Graph the transformation $y=\frac{1}{2}S(-t+1)+1$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80D9D96-D8B3-E211-E77D-CACCE4B37EE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76612"/>
            <a:ext cx="6997192" cy="963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ABA0A1-5662-C236-41F3-6C3209FE9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0268" y="-13673"/>
            <a:ext cx="5031731" cy="4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BD79-6408-FF0C-DDEF-0CC92A197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B1D6D0-718F-16A4-3ED5-08DE5379C9ED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5.5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3A3A6A-21EF-F740-606F-5C4E6CE4C152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ECEA1E39-2A86-D5F2-CFB5-62D3285E3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32" y="0"/>
            <a:ext cx="4392168" cy="43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50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BA977-DF67-E323-B27C-E72AA51F8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EAF2FC-979A-40E1-131E-47DA72F9E32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6833E770-9CB1-7930-11D1-B61EB19801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BFDE424-CBC3-FD61-DCB0-EBCBD3E84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185" y="235712"/>
            <a:ext cx="980694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0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1" y="0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72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72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Precalculus SI</a:t>
            </a:r>
          </a:p>
          <a:p>
            <a:r>
              <a:rPr lang="en-US" sz="72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EXAM III </a:t>
            </a:r>
            <a:r>
              <a:rPr lang="en-US" sz="72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-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2ED20-0C96-CCBB-6FC5-5D2E6D3E3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3316DD-22A6-43D1-2823-D3107C461C2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652821C-7C39-318F-AE65-CF4B0DD53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Graph the indicated relation in the $xy$-plane. &#10;  \begin{enumerate}[label=\roman*.]&#10;   \item $\left\lbrace (3,y) \mid -4\leq y&lt;3 \right\rbrace$&#10;  \end{enumerate}&#10;&#10;\end{document}" title="IguanaTex Picture Display">
            <a:extLst>
              <a:ext uri="{FF2B5EF4-FFF2-40B4-BE49-F238E27FC236}">
                <a16:creationId xmlns:a16="http://schemas.microsoft.com/office/drawing/2014/main" id="{A6A551D1-6EBD-B982-1F23-ABEF34CA4D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235712"/>
            <a:ext cx="9687771" cy="13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46212-462C-6394-7EB2-E9DE23C2F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F2E8E3-35FD-6863-37B4-882F1FD9171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C7C673A-E128-783E-BB7C-3E573A3EF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Graph the indicated relation in the $xy$-plane. &#10;  \begin{enumerate}[label=\roman*.]&#10;   \item $\left\lbrace (x,y) \mid x\leq 3, y&lt;2 \right\rbrace$&#10;  \end{enumerate}&#10;&#10;\end{document}" title="IguanaTex Picture Display">
            <a:extLst>
              <a:ext uri="{FF2B5EF4-FFF2-40B4-BE49-F238E27FC236}">
                <a16:creationId xmlns:a16="http://schemas.microsoft.com/office/drawing/2014/main" id="{9D5CF571-3844-7209-4311-B9045CC565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299720"/>
            <a:ext cx="9693256" cy="13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C36BD-3EF7-E7AC-8130-3B0778122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B5C46-CA9B-205E-BC64-1CD27BA9FC7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FFB8BB7-5B13-A870-ED2C-7446E36836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4" name="Picture 1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Describe the given relation using set-builder notation.&#10;&#10;\end{document}" title="IguanaTex Picture Display">
            <a:extLst>
              <a:ext uri="{FF2B5EF4-FFF2-40B4-BE49-F238E27FC236}">
                <a16:creationId xmlns:a16="http://schemas.microsoft.com/office/drawing/2014/main" id="{1C6A1F13-E7A6-B747-7405-509B2959A4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8" y="282847"/>
            <a:ext cx="11456914" cy="458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842C65-24AD-6806-5B3D-AF4D53AA0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576" y="684110"/>
            <a:ext cx="4500675" cy="37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4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ED791-363E-FA9C-C8A6-31AD91DC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26EBE8-2309-F207-29F9-BAA9259B4A4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89931A8-D591-029D-0E75-ABCE0BE725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Describe the given relation using set-builder notation.&#10;&#10;\end{document}" title="IguanaTex Picture Display">
            <a:extLst>
              <a:ext uri="{FF2B5EF4-FFF2-40B4-BE49-F238E27FC236}">
                <a16:creationId xmlns:a16="http://schemas.microsoft.com/office/drawing/2014/main" id="{D6CF5D1A-0880-371F-EA43-D38F43585B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2" y="222232"/>
            <a:ext cx="11399314" cy="458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87271-643F-8E00-A782-79FEB4A53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320" y="680289"/>
            <a:ext cx="4788195" cy="39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ABFE2-1F5F-FC66-8304-427622BE3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28AF42-C5D2-485D-0BCB-A2FE0FB5C635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999F7FE-6AB5-EFC4-16B0-E9DF62199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Describe the given relation using set-builder notation.&#10;&#10;\end{document}" title="IguanaTex Picture Display">
            <a:extLst>
              <a:ext uri="{FF2B5EF4-FFF2-40B4-BE49-F238E27FC236}">
                <a16:creationId xmlns:a16="http://schemas.microsoft.com/office/drawing/2014/main" id="{7B0EF40B-949E-714E-8F85-D06C4A5C7E3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3" y="268141"/>
            <a:ext cx="11385599" cy="458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C60A-A76A-00F4-9B9E-E75E117CF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219" y="704357"/>
            <a:ext cx="4557466" cy="36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642E2-DBDC-C690-CFAF-7E202561F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58731-AFE6-1ADF-7733-34640EC058C2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5.6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F4D17A-A885-5A76-3A5E-0F2137C6235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FEBCA58C-B742-3E73-1AC0-A9879AD35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22" y="0"/>
            <a:ext cx="4421078" cy="44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86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0AC0-9903-B1D0-843C-016F9C4D2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F4681-3813-2566-09D0-93FB74BCB3B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9E60F5D-FE63-98C9-B95B-3B6014427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2x+7$ and $g(x)=\dfrac{x-7}{2}$.&#10;  \begin{enumerate}[label=\roman*.]&#10;   &#10;   \item Graph $f(x)$ and $g(x)$ on a coordinate plane.&#10;   &#10;   \item Are $f(x)$ and $g(x)$ inverse? Justify your answer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33B61A87-6910-A9EA-76D5-86A0155251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2" y="155075"/>
            <a:ext cx="10642285" cy="27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A88-678E-9B29-FB42-C38927028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DC4038-5863-5797-5DB4-795AA79C6EB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0C713D7-CBF0-2682-F09B-AFE2AE16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g(t)=\dfrac{t-2}{3}+4$.&#10;  \begin{enumerate}[label=\roman*.]&#10;   &#10;   \item Show that $g(t)$ is one-to-one.&#10;   &#10;   \item Find the inverse of $g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E17CE263-2337-4960-4EAD-3A0B740B69E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9" y="183299"/>
            <a:ext cx="6796800" cy="26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5D79B-6DC7-D947-F9CD-B5691336A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E597F3-FE8E-D0DE-55CF-76EBEF497D1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7573FA8A-7BF3-A995-6722-48CBE010C0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x)=\sqrt{3x-1}+5$.&#10;  \begin{enumerate}[label=\roman*.]&#10;   &#10;   \item Show that $f(x)$ is one-to-one.&#10;   &#10;   \item Find the inverse of $f(t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69E0A85F-0EF5-6AE0-CDD7-8D836A55810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" y="244856"/>
            <a:ext cx="6931200" cy="23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800B6-F9E8-45D4-1BD0-0A1E1608D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ADF57B-C282-DAF6-5F77-01D62C0E7CE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C3053C7-266D-8C7A-90F5-321DE89C6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f(x)=\sqrt[5]{3x-1}$&#10;  \begin{enumerate}[label=\roman*.]&#10;   &#10;   \item Show that $f(x)$ is one-to-one.&#10;   &#10;   \item Find $f^{-1}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17DC662C-B72C-893E-75EC-4710E4B463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" y="226568"/>
            <a:ext cx="6931200" cy="23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5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B707168C-7CB6-7739-418D-3505CBCA9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0"/>
            <a:ext cx="4401312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3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1E01A-EC40-0E10-8DEA-C27AA3B60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79D92F-6612-35F9-A54E-BBCD14B4543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52EC80F-FA13-BAB5-AEC2-EEA2EBCA7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Let $h(x)=\dfrac{2x-1}{3x+4}$&#10;  \begin{enumerate}[label=\roman*.]&#10;  &#10;   \item Show that $h(x)$ is one-to-one&#10;   &#10;   \item Find $h^{-1}(x)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948E9611-C6BC-6422-162B-9B5F7426D3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162560"/>
            <a:ext cx="6818742" cy="27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B7809-EA05-3566-793D-FB9867E4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04D06A-E1E6-178F-D25E-A418355170D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088475E-AF58-D9AE-10F0-BA838BF09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Under what conditions is $f(x)=mx+b$, $m\neq 0$ its own inverse? Prove your answer.&#10;&#10;\end{document}" title="IguanaTex Picture Display">
            <a:extLst>
              <a:ext uri="{FF2B5EF4-FFF2-40B4-BE49-F238E27FC236}">
                <a16:creationId xmlns:a16="http://schemas.microsoft.com/office/drawing/2014/main" id="{AD362622-0D07-235E-3131-DFDB10E303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5" y="299720"/>
            <a:ext cx="11651309" cy="87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2FC3-3197-3DE4-A24C-932414A02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8D31F1-69AA-3092-8863-DA586FB9B6E6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6.1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37670C-EF5A-C7DF-C627-C783D507EB9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D6189518-4227-8A5F-C18E-CAC2BFEF6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0"/>
            <a:ext cx="4355592" cy="43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13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13939-B959-3B94-0692-CACC779AA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2D05E2-78EE-BC7A-6B15-3CF9A802CE0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4BDF3B4-7918-53F3-33DF-D40CD432D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3^x$.&#10;  \begin{enumerate}[label=\roman*.]&#10;   &#10;   \item Sketch the graph of $f(x)$.&#10;   &#10;   \item Using transformations, graph $g(x)=3^{-x}+2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C8E2102C-EEB5-20F0-1B72-5F923A9580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7" y="167420"/>
            <a:ext cx="10134857" cy="22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3B69C-B432-0EE4-D2BA-2A64A727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9447FF-3385-3B72-FEC5-B9C8ED203628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5A83175-1B1B-49E9-FB76-6687478FC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f(x)=10^x$&#10;  \begin{enumerate}[label=\roman*.]&#10;   &#10;   \item Sketch the graph of $f(x)$.&#10;   &#10;   \item Using transformations, graph $g(x)=10^{\frac{x+1}{2}}-20$.&#10;   &#10;  \end{enumerate}&#10;&#10;\end{document}" title="IguanaTex Picture Display">
            <a:extLst>
              <a:ext uri="{FF2B5EF4-FFF2-40B4-BE49-F238E27FC236}">
                <a16:creationId xmlns:a16="http://schemas.microsoft.com/office/drawing/2014/main" id="{BFCCA9FC-02EF-D4C5-EFDD-C8FD2FC28D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200191"/>
            <a:ext cx="10776685" cy="235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274E4-E17C-B4C4-FFF2-645AE7DFE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DFEB8C-E6F0-8BCF-6ED6-E4E0A2270E7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728FCF7-4F5A-6E0B-3BD3-0A4A02C1D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t)=e^t$&#10;  \begin{enumerate}[label=\roman*.]&#10;   &#10;   \item Sketch the graph of $f(t)$.&#10;   &#10;   \item Using transformations, graph $g(t)=8-e^{-t}$.&#10;      &#10;  \end{enumerate}&#10;&#10;\end{document}" title="IguanaTex Picture Display">
            <a:extLst>
              <a:ext uri="{FF2B5EF4-FFF2-40B4-BE49-F238E27FC236}">
                <a16:creationId xmlns:a16="http://schemas.microsoft.com/office/drawing/2014/main" id="{90850565-9A5C-38F8-205E-C3E50236584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7" y="235712"/>
            <a:ext cx="9953828" cy="23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7DADE-0006-DC30-47D8-F6F6AB0BC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982D06-024A-6CC0-878A-91019C8DD12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BA0EC30-5B03-5BAE-7F45-D49E3F3ED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tate the domain of $T(x)=\dfrac{e^x-e^{-x}}{e^x+e^{-x}}$&#10;&#10;\end{document}" title="IguanaTex Picture Display">
            <a:extLst>
              <a:ext uri="{FF2B5EF4-FFF2-40B4-BE49-F238E27FC236}">
                <a16:creationId xmlns:a16="http://schemas.microsoft.com/office/drawing/2014/main" id="{7FA65550-06E8-F23F-5717-F39FB973E9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6" y="235712"/>
            <a:ext cx="8192914" cy="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4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4B9F1-6D07-2046-03A7-841F47344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061E8-EFC2-2D34-BE67-D5F716B75B44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BC7D95-1943-97A3-1804-462AC98A1B67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D7D24B7D-E552-D1A2-FDCE-AC5F58687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0"/>
            <a:ext cx="4373880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92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60F29-77FE-93BB-4AD0-095FCDDE9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42DF7D-F36B-0966-D542-7B541CC3829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E74DDD2-9B52-5369-BADA-7FFEF8442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Rewrite the expression: $\log(100)=2$, so that it does not contain a logarithm.&#10;&#10;\end{document}" title="IguanaTex Picture Display">
            <a:extLst>
              <a:ext uri="{FF2B5EF4-FFF2-40B4-BE49-F238E27FC236}">
                <a16:creationId xmlns:a16="http://schemas.microsoft.com/office/drawing/2014/main" id="{1CF1115E-CF60-A5D0-D817-9BEDF452B95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8" y="290576"/>
            <a:ext cx="11519859" cy="8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5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68667-B031-5D3B-0DBE-6584E9EC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4A87BA-5070-4720-207D-7C8A9A1696DA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BE0D515-90CD-BEDE-E5C6-D0B3BBABB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Evaluate $\log_2(32)$.&#10;&#10;\end{document}" title="IguanaTex Picture Display">
            <a:extLst>
              <a:ext uri="{FF2B5EF4-FFF2-40B4-BE49-F238E27FC236}">
                <a16:creationId xmlns:a16="http://schemas.microsoft.com/office/drawing/2014/main" id="{850E54AE-1B32-B3EF-8B83-A9574E21CA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263145"/>
            <a:ext cx="4306286" cy="4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6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2" name="Picture 11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&#10;\geometry{&#10; textheight=3in,&#10; textwidth=4in,&#10; top=1in,&#10; headheight=12pt,&#10; headsep=25pt,&#10; footskip=30pt&#10;}&#10;&#10;&#10;\begin{document}&#10;&#10;\noindent&#10;[\textbf{A}] Given the graph provided, answer all of the following questions.&#10;&#10;\end{document}" title="IguanaTex Picture Display">
            <a:extLst>
              <a:ext uri="{FF2B5EF4-FFF2-40B4-BE49-F238E27FC236}">
                <a16:creationId xmlns:a16="http://schemas.microsoft.com/office/drawing/2014/main" id="{A557CCFD-4218-9898-C433-1A6D70D5D7F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6" y="221008"/>
            <a:ext cx="11769888" cy="412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6C9889-550C-5ADC-449C-5CCF2B3E2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18" y="629741"/>
            <a:ext cx="4138367" cy="3904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1352E6-8B53-9EBE-939E-B9F5F315C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9423" y="629742"/>
            <a:ext cx="7501600" cy="39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38ED3-38C5-30E7-98F4-3F39DB11B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B92972-5F50-4FCF-6491-B6F92D20DD3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CADC965F-5E8D-2B52-851A-2140C59DF4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Evaluate $\log_4(8)$.&#10;&#10;\end{document}" title="IguanaTex Picture Display">
            <a:extLst>
              <a:ext uri="{FF2B5EF4-FFF2-40B4-BE49-F238E27FC236}">
                <a16:creationId xmlns:a16="http://schemas.microsoft.com/office/drawing/2014/main" id="{1F28D2A5-1316-FE91-53C7-605C44CFF5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" y="272288"/>
            <a:ext cx="4084114" cy="4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3CC65-7BAB-1EC3-45CB-6B7583F2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743524-4739-660D-582B-973EB1305AA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5481F41-54BC-B464-5494-729314E48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Find the domain of $f(x)=\log_7(t^2+9t+18)$.&#10;&#10;\end{document}" title="IguanaTex Picture Display">
            <a:extLst>
              <a:ext uri="{FF2B5EF4-FFF2-40B4-BE49-F238E27FC236}">
                <a16:creationId xmlns:a16="http://schemas.microsoft.com/office/drawing/2014/main" id="{F424B3E6-F171-DEBA-52EC-D6B091FB94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3" y="254000"/>
            <a:ext cx="9813942" cy="4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76155-A8F1-8CB2-531B-F3B6038E8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C893D0-44A7-2854-B7AE-EDDC5ADAE8E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A3B0E82-A171-77B9-455A-7A1FAFC55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Find the domain of $f(x)=\ln(x^2+1)$.&#10;&#10;\end{document}" title="IguanaTex Picture Display">
            <a:extLst>
              <a:ext uri="{FF2B5EF4-FFF2-40B4-BE49-F238E27FC236}">
                <a16:creationId xmlns:a16="http://schemas.microsoft.com/office/drawing/2014/main" id="{DBD4DD1D-18C5-7440-D948-1C56EDD0C2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2" y="254000"/>
            <a:ext cx="8264228" cy="4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59491-FD14-A75C-CFFF-2137B16D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B2586C-2334-F73B-BB95-7546838986B0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0068F6C-E7A6-58BD-3BC6-19236CF82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Find the domain of $g(t)=\ln(7-t)+\ln(t-4)$.&#10;&#10;\end{document}" title="IguanaTex Picture Display">
            <a:extLst>
              <a:ext uri="{FF2B5EF4-FFF2-40B4-BE49-F238E27FC236}">
                <a16:creationId xmlns:a16="http://schemas.microsoft.com/office/drawing/2014/main" id="{5490AFF7-79D7-B554-4CD9-7A2613DC93F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3" y="272288"/>
            <a:ext cx="10052571" cy="4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BED9E-9165-51D4-F1CC-A6FF3957D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7942E-615F-65E1-7B93-13E7B0D71CA4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6.3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23E61C-46BA-683A-480E-4EEEC132446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F9010AA0-AD02-66D3-DD2D-A97B18A71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0"/>
            <a:ext cx="4355592" cy="43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993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CF941-9C94-CC33-8898-FEDB98D2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EAA2DE-F034-87D2-764E-1D2C1E88933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20A0952-565D-78CB-9FAF-A53800B7A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Expand and simplify: $\ln\left(\dfrac{\sqrt{z}}{xy}\right)$.&#10;&#10;\end{document}" title="IguanaTex Picture Display">
            <a:extLst>
              <a:ext uri="{FF2B5EF4-FFF2-40B4-BE49-F238E27FC236}">
                <a16:creationId xmlns:a16="http://schemas.microsoft.com/office/drawing/2014/main" id="{99F3E083-2EF3-3F72-526A-3B7F628E297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17424"/>
            <a:ext cx="7153371" cy="1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7CB11-7F68-6BDB-F0AF-6404DADE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6044D5-EACF-67E1-25AA-E69B3D23E78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972FE5B-522B-D482-5664-9C3E846CB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Expand and simplify: $\ln\left(\sqrt[4]{\dfrac{xy}{ez}}\right)$.&#10;&#10;\end{document}" title="IguanaTex Picture Display">
            <a:extLst>
              <a:ext uri="{FF2B5EF4-FFF2-40B4-BE49-F238E27FC236}">
                <a16:creationId xmlns:a16="http://schemas.microsoft.com/office/drawing/2014/main" id="{41856929-D373-79EC-5E0A-7AD2D910CC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5" y="199137"/>
            <a:ext cx="7504457" cy="10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23E3D-1845-F4D7-9FED-00A193F8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BA2AB8-E9BC-8F39-B0C2-7F2A9949614D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2DAB5CA-3E66-A2C9-0AAB-8EBF56E0B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Write $\frac{1}{2}\log_3(x)-2\log_3(y)-\log_3(z)$ as a single logarithm.&#10;&#10;\end{document}" title="IguanaTex Picture Display">
            <a:extLst>
              <a:ext uri="{FF2B5EF4-FFF2-40B4-BE49-F238E27FC236}">
                <a16:creationId xmlns:a16="http://schemas.microsoft.com/office/drawing/2014/main" id="{5E7E6444-F726-EEA1-099D-7CB7CC56E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2" y="257998"/>
            <a:ext cx="11814476" cy="52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BD910-236E-443C-3511-13FC020A9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23E389-520B-31BA-5110-60286BC6FBC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20FE113-B5A1-96E9-A730-A59078A4A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Write $\log_5(x)-3$ as a single logarithm.&#10;&#10;\end{document}" title="IguanaTex Picture Display">
            <a:extLst>
              <a:ext uri="{FF2B5EF4-FFF2-40B4-BE49-F238E27FC236}">
                <a16:creationId xmlns:a16="http://schemas.microsoft.com/office/drawing/2014/main" id="{1A72D802-6255-7923-5511-0A2A625007C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" y="281431"/>
            <a:ext cx="8576914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28934-59EB-4750-CD8C-31D864625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7C9116-0887-EB02-0695-460F5A9AD53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F53CBDD-897F-D3F1-F54C-A39D88FD0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Write $\log_2(x)+\log_4(x)$ as a single logarithm.&#10;&#10;\end{document}" title="IguanaTex Picture Display">
            <a:extLst>
              <a:ext uri="{FF2B5EF4-FFF2-40B4-BE49-F238E27FC236}">
                <a16:creationId xmlns:a16="http://schemas.microsoft.com/office/drawing/2014/main" id="{0E491A4F-8CAB-65EE-BFB2-E9FBDE3EBF2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" y="299721"/>
            <a:ext cx="9698742" cy="4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95FD80BB-F8B7-3A42-5359-8ACDD462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&#10;\geometry{&#10; textheight=3in,&#10; textwidth=4in,&#10; top=1in,&#10; headheight=12pt,&#10; headsep=25pt,&#10; footskip=30pt&#10;}&#10;&#10;&#10;\begin{document}&#10;\noindent&#10;[\textbf{B}] Given the graph provided, answer all of the following questions.&#10;&#10;\end{document}" title="IguanaTex Picture Display">
            <a:extLst>
              <a:ext uri="{FF2B5EF4-FFF2-40B4-BE49-F238E27FC236}">
                <a16:creationId xmlns:a16="http://schemas.microsoft.com/office/drawing/2014/main" id="{F22DAC4B-BC50-291C-9B49-AC009A6A6A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8" y="221006"/>
            <a:ext cx="11694999" cy="409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3D6FE-C982-43D1-15B7-846B5D2DC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93" y="624047"/>
            <a:ext cx="4015673" cy="3790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00AF8D-B995-DF07-2081-B090F38EE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3921" y="630883"/>
            <a:ext cx="7104189" cy="394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E9D2A-E4EA-DD93-5CAD-CBA4C883C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1E74EF-70A0-1F0F-4A1C-E4F034D7CE5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8569588-4614-F69D-4738-BF5B2CEEB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With the product rule given, prove the quotient rule and power rule for logarithms.&#10;&#10;\end{document}" title="IguanaTex Picture Display">
            <a:extLst>
              <a:ext uri="{FF2B5EF4-FFF2-40B4-BE49-F238E27FC236}">
                <a16:creationId xmlns:a16="http://schemas.microsoft.com/office/drawing/2014/main" id="{67CF29B0-6CAB-E1BF-FE06-456464C73D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6" y="226568"/>
            <a:ext cx="11652707" cy="87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6A592-93D4-6282-110B-D5849B587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AE3C1C-EFA6-11E7-AF75-A14EC84260DA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6.4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2430C8-28D9-A748-8F23-61356C6F0D2D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80F1FAA1-18A0-740D-507A-A2E89037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4" y="0"/>
            <a:ext cx="4364736" cy="43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80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9BEC5-9C93-26B0-1245-E4A81E2E7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A22E41-3CAB-DCE2-F523-B86A9D34E4D1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8110833-71F7-12D8-1D04-D4F7B72490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olve $2^{(t^3-t)}=1$.&#10;&#10;\end{document}" title="IguanaTex Picture Display">
            <a:extLst>
              <a:ext uri="{FF2B5EF4-FFF2-40B4-BE49-F238E27FC236}">
                <a16:creationId xmlns:a16="http://schemas.microsoft.com/office/drawing/2014/main" id="{1E621E44-53D5-88E7-FB42-2ED0A606482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308864"/>
            <a:ext cx="4130743" cy="56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94CF-65F1-AB68-2379-A7FEB129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8AE06-AC86-65DA-5FB8-40EA8B3806E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84CF879-33D9-5136-DF1F-A00B546B3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olve $3^{7x}=81^{4-2x}$.&#10;&#10;\end{document}" title="IguanaTex Picture Display">
            <a:extLst>
              <a:ext uri="{FF2B5EF4-FFF2-40B4-BE49-F238E27FC236}">
                <a16:creationId xmlns:a16="http://schemas.microsoft.com/office/drawing/2014/main" id="{6054C1FE-9BE6-2DAE-8328-79BD45432A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90577"/>
            <a:ext cx="4577828" cy="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B1A80-022C-B0D9-1507-7CC074D6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76A5CC-29F3-4402-63F5-87468C74C79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1C05C51D-5B81-227A-CA9C-42445456C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olve $e^{2t}=e^t+6$.&#10;&#10;\end{document}" title="IguanaTex Picture Display">
            <a:extLst>
              <a:ext uri="{FF2B5EF4-FFF2-40B4-BE49-F238E27FC236}">
                <a16:creationId xmlns:a16="http://schemas.microsoft.com/office/drawing/2014/main" id="{55BC1C65-AA92-3014-D6D8-FBE8636835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0" y="308864"/>
            <a:ext cx="4322743" cy="4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6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AD24-2440-6699-C6EA-7AD9141C9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DBAA9E-619A-8031-3827-2CCE8506B96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C8C5FD1-2CD4-B38F-79ED-D5A22FBC33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*}] Solve $7^{3+7x}=3^{4-2x}$. &#10;&#10;\end{document}" title="IguanaTex Picture Display">
            <a:extLst>
              <a:ext uri="{FF2B5EF4-FFF2-40B4-BE49-F238E27FC236}">
                <a16:creationId xmlns:a16="http://schemas.microsoft.com/office/drawing/2014/main" id="{B6F1DEFA-23D5-7DA9-FF71-8ED9E2A4520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" y="308865"/>
            <a:ext cx="5101714" cy="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3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558DF-07C5-F8B5-5954-E67DB910C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A1FA98-6509-22E8-69AC-F14DD507252F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62D9534-AB1F-344C-AD20-309402E49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Solve $e^{-x}-xe^{-x}\geq 0$, write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D506B518-D95B-83E9-FF78-E35AA6CCBB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7" y="290577"/>
            <a:ext cx="11665745" cy="41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4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3C536-18E2-BC5D-8769-95DA24EA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E79B37-232D-B61E-F229-92500DF5AD8A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E54D885-654F-7108-45A4-346CA980F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Solve $(1-e^t)t^{-1}\leq 0$, write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C37988A0-EED6-E8F2-48C5-2AFDFE3A2C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7" y="308865"/>
            <a:ext cx="11733785" cy="4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C9D6-6C4E-9CAF-EC4D-3FE4C176B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67D30F-D998-5918-8A7F-C07987A7B889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6.5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81F2ED-2E8B-5F8E-156B-A2808ACC9CE5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8A3B5C66-F640-7282-5431-3A83209F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4" y="0"/>
            <a:ext cx="4364736" cy="43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686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0E0B4-F43B-FD68-97E3-6565B5932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9D3C31-4735-3195-C3DC-3CBBD795B5A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C382ECF-FC52-D8B0-04D6-CB78FE3956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olve $10\log\left(\dfrac{x}{10^{-12}}\right)=150$.&#10;&#10;\end{document}" title="IguanaTex Picture Display">
            <a:extLst>
              <a:ext uri="{FF2B5EF4-FFF2-40B4-BE49-F238E27FC236}">
                <a16:creationId xmlns:a16="http://schemas.microsoft.com/office/drawing/2014/main" id="{6064B157-9123-2265-0443-CF39B75C44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286313"/>
            <a:ext cx="6286628" cy="8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F8D2B-8FDF-42C9-91FA-66C9C3871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FD7271-92AC-8891-9B3E-80B3582563DD}"/>
              </a:ext>
            </a:extLst>
          </p:cNvPr>
          <p:cNvSpPr txBox="1"/>
          <p:nvPr/>
        </p:nvSpPr>
        <p:spPr>
          <a:xfrm>
            <a:off x="241541" y="224286"/>
            <a:ext cx="76954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SECTION 5.2</a:t>
            </a: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b="1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r>
              <a:rPr lang="en-US" sz="3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Vote for which problem you want to go over first.</a:t>
            </a: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  <a:p>
            <a:endParaRPr lang="en-US" sz="36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BD3D54-8F91-BD6F-4164-6EDC5D366C8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19D2C04E-D87A-787C-09A8-F6F624DE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0"/>
            <a:ext cx="4401312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934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9100A-37B4-A36D-5536-07D3F579E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17D0C2-6532-A7F0-807C-5D669A980479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7186A85-F46F-4D29-8F22-79A54E1609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olve $3\ln(t)-2=1-\ln(t)$.&#10;&#10;\end{document}" title="IguanaTex Picture Display">
            <a:extLst>
              <a:ext uri="{FF2B5EF4-FFF2-40B4-BE49-F238E27FC236}">
                <a16:creationId xmlns:a16="http://schemas.microsoft.com/office/drawing/2014/main" id="{B9475CD0-E530-282A-0F76-83C6CFDCA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63728"/>
            <a:ext cx="6278400" cy="4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97250-28E2-54BB-3123-20C67A9ED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B4155B-96FC-0FF7-824C-2C977507E50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9564A34-A81D-A47B-455F-1EF53C171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olve $\ln(x+1)-\ln(x)=3$.&#10;&#10;\end{document}" title="IguanaTex Picture Display">
            <a:extLst>
              <a:ext uri="{FF2B5EF4-FFF2-40B4-BE49-F238E27FC236}">
                <a16:creationId xmlns:a16="http://schemas.microsoft.com/office/drawing/2014/main" id="{6F7441B4-2360-C51D-CB75-AFA5772C282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18009"/>
            <a:ext cx="6168685" cy="4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C61A-1AC2-4E2F-77D8-550EC92A3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9DE3A4-0C28-E16E-9F19-B93ECF707C8E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74D1E6B-4240-CE1D-1881-08D69769C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8" name="Picture 7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olve $\ln(t^2)=(\ln(t))^2$.&#10;&#10;\end{document}" title="IguanaTex Picture Display">
            <a:extLst>
              <a:ext uri="{FF2B5EF4-FFF2-40B4-BE49-F238E27FC236}">
                <a16:creationId xmlns:a16="http://schemas.microsoft.com/office/drawing/2014/main" id="{EB4C4181-0D8A-7E6E-2A7B-DC7FFAA9A0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281433"/>
            <a:ext cx="5194971" cy="4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4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66488-3D6D-D6F4-6664-7E09160C6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EAD884-B1C7-8DED-714D-56348AAC0F24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C05EE6A9-928A-3C86-8543-748145137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Solve $\dfrac{1-\ln(t)}{t^2}&lt;0$, write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92D01C98-EA99-C81C-2EAF-181E47F947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1" y="235712"/>
            <a:ext cx="11641318" cy="9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8BFB-F3F5-E40A-DF99-96B46937F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6D1AC4-CB36-4E6B-C3C3-E6C6EDAE629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37BCBF1E-126F-4373-D35C-48DA53F882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0" name="Picture 9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Solve $\ln(t^2)\leq(\ln(t))^2$, write your answer in interval notation.&#10;&#10;\end{document}" title="IguanaTex Picture Display">
            <a:extLst>
              <a:ext uri="{FF2B5EF4-FFF2-40B4-BE49-F238E27FC236}">
                <a16:creationId xmlns:a16="http://schemas.microsoft.com/office/drawing/2014/main" id="{AE211019-A78F-9156-E4A6-ECFA74ADFA9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5" y="281433"/>
            <a:ext cx="11771830" cy="4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F05DE-4D1A-3A9A-0146-AA3231E928BA}"/>
              </a:ext>
            </a:extLst>
          </p:cNvPr>
          <p:cNvSpPr txBox="1"/>
          <p:nvPr/>
        </p:nvSpPr>
        <p:spPr>
          <a:xfrm>
            <a:off x="1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Exit Survey</a:t>
            </a:r>
            <a:endParaRPr lang="en-US" sz="48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572966-C5B0-8B6C-BA36-46C28C0A51E6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D658AA9-4D84-04CA-B772-DA2B04517C47}"/>
              </a:ext>
            </a:extLst>
          </p:cNvPr>
          <p:cNvSpPr txBox="1"/>
          <p:nvPr/>
        </p:nvSpPr>
        <p:spPr>
          <a:xfrm>
            <a:off x="-149352" y="3869106"/>
            <a:ext cx="483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romansimkins.com/pal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446A38ED-5073-AF83-9732-FF0553066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43" y="0"/>
            <a:ext cx="4410455" cy="44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0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5FA62-6E98-FDDD-3498-9CEDF924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39903D-288F-B10D-B5D7-3165C2FBE37B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1966415-6A55-1560-B017-7D12E0DBE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4" name="Picture 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A}] Let $f(x)=2x$ and $g(t)=\dfrac{1}{2t+1}$. Compute the indicated value if it exists.&#10;\begin{enumerate}[label=\roman*.]&#10; \item $(f+g)(2)$&#10; \item $\left(\frac{f}{g}\right)(0)$&#10; \item $(fg)\left(\frac{1}{2}\right)$&#10;\end{enumerate}&#10;&#10;\end{document}" title="IguanaTex Picture Display">
            <a:extLst>
              <a:ext uri="{FF2B5EF4-FFF2-40B4-BE49-F238E27FC236}">
                <a16:creationId xmlns:a16="http://schemas.microsoft.com/office/drawing/2014/main" id="{308FA4AB-9B6A-3324-FB75-D53AAAF510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0" y="115571"/>
            <a:ext cx="11659759" cy="40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2609F-3C29-25B7-140F-62A64486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31C33D-0D9A-185C-C61E-E6B06341C573}"/>
              </a:ext>
            </a:extLst>
          </p:cNvPr>
          <p:cNvCxnSpPr/>
          <p:nvPr/>
        </p:nvCxnSpPr>
        <p:spPr>
          <a:xfrm>
            <a:off x="0" y="4421080"/>
            <a:ext cx="12192000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A108CC1-0B86-8484-7930-E9A43D1F2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2250" y="4411266"/>
            <a:ext cx="4349750" cy="2446734"/>
          </a:xfrm>
          <a:prstGeom prst="rect">
            <a:avLst/>
          </a:prstGeom>
        </p:spPr>
      </p:pic>
      <p:pic>
        <p:nvPicPr>
          <p:cNvPr id="14" name="Picture 13" descr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6in,&#10; top=1in,&#10; headheight=12pt,&#10; headsep=25pt,&#10; footskip=30pt&#10;}&#10;&#10;&#10;\begin{document}&#10;&#10;\noindent [\textbf{B}] Let $f$ be the function defined by&#10;  \begin{equation*}&#10;   f=\{(-3,4),(-2,2),(-1,0),(0,1),(1,3),(2,4),(3,-1)\}&#10;  \end{equation*}&#10;  and let $g$ be the function defined by &#10;  \begin{equation*}&#10;   g=\{(-3,-2),(-2,0),(-1,-4),(0,0),(1,-3),(2,1),(3,2)\}&#10;  \end{equation*}&#10;  Compute the indicated value if it exists.&#10;&#10;\begin{enumerate}[label=\roman*.]&#10; \item $(g+f)(1)$&#10; \item $\left(\frac{f}{g}\right)(-2)$&#10; \item $(gf)(-3)$ &#10;\end{enumerate}&#10;&#10;\end{document}" title="IguanaTex Picture Display">
            <a:extLst>
              <a:ext uri="{FF2B5EF4-FFF2-40B4-BE49-F238E27FC236}">
                <a16:creationId xmlns:a16="http://schemas.microsoft.com/office/drawing/2014/main" id="{C50A342D-6009-47EF-3DD7-FD640A9E4F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" y="153415"/>
            <a:ext cx="8615679" cy="41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573.30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&#10;\geometry{&#10; textheight=3in,&#10; textwidth=4in,&#10; top=1in,&#10; headheight=12pt,&#10; headsep=25pt,&#10; footskip=30pt&#10;}&#10;&#10;&#10;\begin{document}&#10;&#10;\noindent&#10;[\textbf{A}] Given the graph provided, answer all of the following questions.&#10;&#10;\end{document}"/>
  <p:tag name="IGUANATEXSIZE" val="36"/>
  <p:tag name="IGUANATEXCURSOR" val="50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6.1502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6in,&#10; top=1in,&#10; headheight=12pt,&#10; headsep=25pt,&#10; footskip=30pt&#10;}&#10;&#10;&#10;\begin{document}&#10;\noindent&#10;[\textbf{B}] Let $f$ be the function defined by&#10;  \begin{equation*}&#10;   f=\{(-3,4),(-2,2),(-1,0),(0,1),(1,3),(2,4),(3,-1)\}&#10;  \end{equation*}&#10;  and let $g$ be the function defined by &#10;  \begin{equation*}&#10;   g=\{(-3,-2),(-2,0),(-1,-4),(0,0),(1,-3),(2,1),(3,2)\}&#10;  \end{equation*}&#10;  Compute the indicated value if it exists.&#10;  \begin{enumerate}[label=\roman*.]&#10;   &#10;   \item $(f\circ g)(3)$&#10;   &#10;   \item $(f\circ g)(-3)$&#10;   &#10;   \item $g(f(g(0)))$&#10;   &#10;   \item $f(f(f(f(f(1)))))$&#10;   &#10;  \end{enumerate}&#10;&#10;\end{document}"/>
  <p:tag name="IGUANATEXSIZE" val="36"/>
  <p:tag name="IGUANATEXCURSOR" val="4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0202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x)=x^2-x+1$ and $g(t)=3t-5$. Simplify the indicated composition.&#10;  \begin{enumerate}[label=\roman*.]&#10;   &#10;   \item $(g\circ f)(x)$&#10;   &#10;   \item $(f\circ g)(t)$&#10;   &#10;  \end{enumerate}&#10;&#10;\end{document}"/>
  <p:tag name="IGUANATEXSIZE" val="36"/>
  <p:tag name="IGUANATEXCURSOR" val="7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.0202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f(x)=x^2-x-1$ and $g(t)=\sqrt{t-5}$. Simplify the indicated composition.&#10;  \begin{enumerate}[label=\roman*.]&#10;   &#10;   \item $(g\circ f)(x)$&#10;   &#10;   \item $(f\circ g)(t)$&#10;      &#10;  \end{enumerate}&#10;&#10;\end{document}"/>
  <p:tag name="IGUANATEXSIZE" val="36"/>
  <p:tag name="IGUANATEXCURSOR" val="7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6573"/>
  <p:tag name="ORIGINALWIDTH" val="960.44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Let $f(x)=-2x$, $g(t)=\sqrt{t}$, and $h(s)=|s|$. Simplify the indicated composition.&#10;  \begin{enumerate}[label=\roman*.]&#10;   &#10;   \item $(f\circ g\circ h)(s)$&#10;   &#10;   \item $(h\circ f\circ g)(t)$&#10;   &#10;   \item $(g\circ h\circ f)(x)$&#10;   &#10;  \end{enumerate}&#10;&#10;\end{document}"/>
  <p:tag name="IGUANATEXSIZE" val="36"/>
  <p:tag name="IGUANATEXCURSOR" val="7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8738"/>
  <p:tag name="ORIGINALWIDTH" val="959.354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Write $c(x)=\dfrac{x^2}{x^4+1}$ as a composition of two or more non-identity functions.&#10;&#10;\end{document}"/>
  <p:tag name="IGUANATEXSIZE" val="36"/>
  <p:tag name="IGUANATEXCURSOR" val="6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30976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uppose $(2,-3)$ is on the graph of $y=f(x)$. Using function transformations, find a point on the graph of $y=3f(2x)-1$.&#10;&#10;\end{document}"/>
  <p:tag name="IGUANATEXSIZE" val="36"/>
  <p:tag name="IGUANATEXCURSOR" val="65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30976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uppose $(2,-3)$ is on the graph of $y=f(x)$. Using function transformations, find a point on the graph of $y=5f(2x+1)+3$.&#10;&#10;\end{document}"/>
  <p:tag name="IGUANATEXSIZE" val="36"/>
  <p:tag name="IGUANATEXCURSOR" val="6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92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uppose $(2,-3)$ is on the graph of $y=f(x)$. Using function transformations, find a point on the graph of $f\left(\dfrac{7-2x}{4}\right)$.&#10;&#10;\end{document}"/>
  <p:tag name="IGUANATEXSIZE" val="36"/>
  <p:tag name="IGUANATEXCURSOR" val="67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01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uppose $(2,-3)$ is on the graph of $y=f(x)$. Using function transformations, find a point on the graph of $\dfrac{4-f(3x-1)}{7}$.&#10;&#10;\end{document}"/>
  <p:tag name="IGUANATEXSIZE" val="36"/>
  <p:tag name="IGUANATEXCURSOR" val="6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5.4518"/>
  <p:tag name="ORIGINALWIDTH" val="2452.19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Given the graph $y=g(t)$&#10;\begin{enumerate}[label=\roman*.]&#10;   &#10;   \item Graph the transformation $\frac{1}{2}g(t+1)-1$&#10;   &#10;  \end{enumerate}&#10;&#10;\end{document}"/>
  <p:tag name="IGUANATEXSIZE" val="36"/>
  <p:tag name="IGUANATEXCURSOR" val="67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573.30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&#10;\geometry{&#10; textheight=3in,&#10; textwidth=4in,&#10; top=1in,&#10; headheight=12pt,&#10; headsep=25pt,&#10; footskip=30pt&#10;}&#10;&#10;&#10;\begin{document}&#10;\noindent&#10;[\textbf{B}] Given the graph provided, answer all of the following questions.&#10;&#10;\end{document}"/>
  <p:tag name="IGUANATEXSIZE" val="36"/>
  <p:tag name="IGUANATEXCURSOR" val="58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5.4518"/>
  <p:tag name="ORIGINALWIDTH" val="2800.1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Given the graph $y=S(t)$&#10;\begin{enumerate}[label=\roman*.]&#10;   &#10;   \item Graph the transformation $y=\frac{1}{2}S(-t+1)+1$&#10;   &#10;  \end{enumerate}&#10;&#10;\end{document}"/>
  <p:tag name="IGUANATEXSIZE" val="36"/>
  <p:tag name="IGUANATEXCURSOR" val="68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2032"/>
  <p:tag name="ORIGINALWIDTH" val="2648.66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Graph the indicated relation in the $xy$-plane. &#10;  \begin{enumerate}[label=\roman*.]&#10;   \item $\left\lbrace (3,y) \mid -4\leq y&lt;3 \right\rbrace$&#10;  \end{enumerate}&#10;&#10;\end{document}"/>
  <p:tag name="IGUANATEXSIZE" val="36"/>
  <p:tag name="IGUANATEXCURSOR" val="70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2032"/>
  <p:tag name="ORIGINALWIDTH" val="2650.16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Graph the indicated relation in the $xy$-plane. &#10;  \begin{enumerate}[label=\roman*.]&#10;   \item $\left\lbrace (x,y) \mid x\leq 3, y&lt;2 \right\rbrace$&#10;  \end{enumerate}&#10;&#10;\end{document}"/>
  <p:tag name="IGUANATEXSIZE" val="36"/>
  <p:tag name="IGUANATEXCURSOR" val="70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32.35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Describe the given relation using set-builder notation.&#10;&#10;\end{document}"/>
  <p:tag name="IGUANATEXSIZE" val="36"/>
  <p:tag name="IGUANATEXCURSOR" val="59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16.6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Describe the given relation using set-builder notation.&#10;&#10;\end{document}"/>
  <p:tag name="IGUANATEXSIZE" val="36"/>
  <p:tag name="IGUANATEXCURSOR" val="59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112.86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Describe the given relation using set-builder notation.&#10;&#10;\end{document}"/>
  <p:tag name="IGUANATEXSIZE" val="36"/>
  <p:tag name="IGUANATEXCURSOR" val="59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0.1575"/>
  <p:tag name="ORIGINALWIDTH" val="2909.63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2x+7$ and $g(x)=\dfrac{x-7}{2}$.&#10;  \begin{enumerate}[label=\roman*.]&#10;   &#10;   \item Graph $f(x)$ and $g(x)$ on a coordinate plane.&#10;   &#10;   \item Are $f(x)$ and $g(x)$ inverse? Justify your answer.&#10;   &#10;  \end{enumerate}&#10;&#10;\end{document}"/>
  <p:tag name="IGUANATEXSIZE" val="36"/>
  <p:tag name="IGUANATEXCURSOR" val="7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7.9077"/>
  <p:tag name="ORIGINALWIDTH" val="1858.26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g(t)=\dfrac{t-2}{3}+4$.&#10;  \begin{enumerate}[label=\roman*.]&#10;   &#10;   \item Show that $g(t)$ is one-to-one.&#10;   &#10;   \item Find the inverse of $g(t)$.&#10;   &#10;  \end{enumerate}&#10;&#10;\end{document}"/>
  <p:tag name="IGUANATEXSIZE" val="36"/>
  <p:tag name="IGUANATEXCURSOR" val="7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2.171"/>
  <p:tag name="ORIGINALWIDTH" val="1895.01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x)=\sqrt{3x-1}+5$.&#10;  \begin{enumerate}[label=\roman*.]&#10;   &#10;   \item Show that $f(x)$ is one-to-one.&#10;   &#10;   \item Find the inverse of $f(t)$.&#10;   &#10;  \end{enumerate}&#10;&#10;\end{document}"/>
  <p:tag name="IGUANATEXSIZE" val="36"/>
  <p:tag name="IGUANATEXCURSOR" val="7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2.171"/>
  <p:tag name="ORIGINALWIDTH" val="1895.01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Let $f(x)=\sqrt[5]{3x-1}$&#10;  \begin{enumerate}[label=\roman*.]&#10;   &#10;   \item Show that $f(x)$ is one-to-one.&#10;   &#10;   \item Find $f^{-1}(x)$.&#10;   &#10;  \end{enumerate}&#10;&#10;\end{document}"/>
  <p:tag name="IGUANATEXSIZE" val="36"/>
  <p:tag name="IGUANATEXCURSOR" val="69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.4214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usepackage{enumitem}&#10;\pagestyle{empty}&#10;&#10;\geometry{&#10; textheight=3in,&#10; textwidth=4in,&#10; top=1in,&#10; headheight=12pt,&#10; headsep=25pt,&#10; footskip=30pt&#10;}&#10;&#10;&#10;\begin{document}&#10;&#10;\noindent [\textbf{A}] Let $f(x)=2x$ and $g(t)=\dfrac{1}{2t+1}$. Compute the indicated value if it exists.&#10;\begin{enumerate}[label=\roman*.]&#10; \item $(f+g)(2)$&#10; \item $\left(\frac{f}{g}\right)(0)$&#10; \item $(fg)\left(\frac{1}{2}\right)$&#10;\end{enumerate}&#10;&#10;\end{document}"/>
  <p:tag name="IGUANATEXSIZE" val="36"/>
  <p:tag name="IGUANATEXCURSOR" val="75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8.4064"/>
  <p:tag name="ORIGINALWIDTH" val="1864.26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Let $h(x)=\dfrac{2x-1}{3x+4}$&#10;  \begin{enumerate}[label=\roman*.]&#10;  &#10;   \item Show that $h(x)$ is one-to-one&#10;   &#10;   \item Find $h^{-1}(x)$.&#10;   &#10;  \end{enumerate}&#10;&#10;\end{document}"/>
  <p:tag name="IGUANATEXSIZE" val="36"/>
  <p:tag name="IGUANATEXCURSOR" val="70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.78252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Under what conditions is $f(x)=mx+b$, $m\neq 0$ its own inverse? Prove your answer.&#10;&#10;\end{document}"/>
  <p:tag name="IGUANATEXSIZE" val="36"/>
  <p:tag name="IGUANATEXCURSOR" val="62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3.1721"/>
  <p:tag name="ORIGINALWIDTH" val="2770.90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3^x$.&#10;  \begin{enumerate}[label=\roman*.]&#10;   &#10;   \item Sketch the graph of $f(x)$.&#10;   &#10;   \item Using transformations, graph $g(x)=3^{-x}+2$.&#10;   &#10;  \end{enumerate}&#10;&#10;\end{document}"/>
  <p:tag name="IGUANATEXSIZE" val="36"/>
  <p:tag name="IGUANATEXCURSOR" val="7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2.6697"/>
  <p:tag name="ORIGINALWIDTH" val="2946.38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Let $f(x)=10^x$&#10;  \begin{enumerate}[label=\roman*.]&#10;   &#10;   \item Sketch the graph of $f(x)$.&#10;   &#10;   \item Using transformations, graph $g(x)=10^{\frac{x+1}{2}}-20$.&#10;   &#10;  \end{enumerate}&#10;&#10;\end{document}"/>
  <p:tag name="IGUANATEXSIZE" val="36"/>
  <p:tag name="IGUANATEXCURSOR" val="7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9.1713"/>
  <p:tag name="ORIGINALWIDTH" val="2721.4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Let $f(t)=e^t$&#10;  \begin{enumerate}[label=\roman*.]&#10;   &#10;   \item Sketch the graph of $f(t)$.&#10;   &#10;   \item Using transformations, graph $g(t)=8-e^{-t}$.&#10;      &#10;  \end{enumerate}&#10;&#10;\end{document}"/>
  <p:tag name="IGUANATEXSIZE" val="36"/>
  <p:tag name="IGUANATEXCURSOR" val="7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2171"/>
  <p:tag name="ORIGINALWIDTH" val="2239.9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tate the domain of $T(x)=\dfrac{e^x-e^{-x}}{e^x+e^{-x}}$&#10;&#10;\end{document}"/>
  <p:tag name="IGUANATEXSIZE" val="36"/>
  <p:tag name="IGUANATEXCURSOR" val="59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.78252"/>
  <p:tag name="ORIGINALWIDTH" val="959.791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Rewrite the expression: $\log(100)=2$, so that it does not contain a logarithm.&#10;&#10;\end{document}"/>
  <p:tag name="IGUANATEXSIZE" val="36"/>
  <p:tag name="IGUANATEXCURSOR" val="61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7.35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Evaluate $\log_2(32)$.&#10;&#10;\end{document}"/>
  <p:tag name="IGUANATEXSIZE" val="36"/>
  <p:tag name="IGUANATEXCURSOR" val="5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16.61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Evaluate $\log_4(8)$.&#10;&#10;\end{document}"/>
  <p:tag name="IGUANATEXSIZE" val="36"/>
  <p:tag name="IGUANATEXCURSOR" val="5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9832"/>
  <p:tag name="ORIGINALWIDTH" val="2683.16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Find the domain of $f(x)=\log_7(t^2+9t+18)$.&#10;&#10;\end{document}"/>
  <p:tag name="IGUANATEXSIZE" val="36"/>
  <p:tag name="IGUANATEXCURSOR" val="5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2.7681"/>
  <p:tag name="ORIGINALWIDTH" val="959.57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6in,&#10; top=1in,&#10; headheight=12pt,&#10; headsep=25pt,&#10; footskip=30pt&#10;}&#10;&#10;&#10;\begin{document}&#10;&#10;\noindent [\textbf{B}] Let $f$ be the function defined by&#10;  \begin{equation*}&#10;   f=\{(-3,4),(-2,2),(-1,0),(0,1),(1,3),(2,4),(3,-1)\}&#10;  \end{equation*}&#10;  and let $g$ be the function defined by &#10;  \begin{equation*}&#10;   g=\{(-3,-2),(-2,0),(-1,-4),(0,0),(1,-3),(2,1),(3,2)\}&#10;  \end{equation*}&#10;  Compute the indicated value if it exists.&#10;&#10;\begin{enumerate}[label=\roman*.]&#10; \item $(g+f)(1)$&#10; \item $\left(\frac{f}{g}\right)(-2)$&#10; \item $(gf)(-3)$ &#10;\end{enumerate}&#10;&#10;\end{document}"/>
  <p:tag name="IGUANATEXSIZE" val="36"/>
  <p:tag name="IGUANATEXCURSOR" val="43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2259.46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Find the domain of $f(x)=\ln(x^2+1)$.&#10;&#10;\end{document}"/>
  <p:tag name="IGUANATEXSIZE" val="36"/>
  <p:tag name="IGUANATEXCURSOR" val="57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748.40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Find the domain of $g(t)=\ln(7-t)+\ln(t-4)$.&#10;&#10;\end{document}"/>
  <p:tag name="IGUANATEXSIZE" val="36"/>
  <p:tag name="IGUANATEXCURSOR" val="58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955.75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Expand and simplify: $\ln\left(\dfrac{\sqrt{z}}{xy}\right)$.&#10;&#10;\end{document}"/>
  <p:tag name="IGUANATEXSIZE" val="36"/>
  <p:tag name="IGUANATEXCURSOR" val="59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9625"/>
  <p:tag name="ORIGINALWIDTH" val="2051.74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Expand and simplify: $\ln\left(\sqrt[4]{\dfrac{xy}{ez}}\right)$.&#10;&#10;\end{document}"/>
  <p:tag name="IGUANATEXSIZE" val="36"/>
  <p:tag name="IGUANATEXCURSOR" val="60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3367.82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Write $\frac{1}{2}\log_3(x)-2\log_3(y)-\log_3(z)$ as a single logarithm.&#10;&#10;\end{document}"/>
  <p:tag name="IGUANATEXSIZE" val="36"/>
  <p:tag name="IGUANATEXCURSOR" val="6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2344.957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Write $\log_5(x)-3$ as a single logarithm.&#10;&#10;\end{document}"/>
  <p:tag name="IGUANATEXSIZE" val="36"/>
  <p:tag name="IGUANATEXCURSOR" val="58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651.66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Write $\log_2(x)+\log_4(x)$ as a single logarithm.&#10;&#10;\end{document}"/>
  <p:tag name="IGUANATEXSIZE" val="36"/>
  <p:tag name="IGUANATEXCURSOR" val="5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.78252"/>
  <p:tag name="ORIGINALWIDTH" val="960.66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With the product rule given, prove the quotient rule and power rule for logarithms.&#10;&#10;\end{document}"/>
  <p:tag name="IGUANATEXSIZE" val="36"/>
  <p:tag name="IGUANATEXCURSOR" val="62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1129.35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olve $2^{(t^3-t)}=1$.&#10;&#10;\end{document}"/>
  <p:tag name="IGUANATEXSIZE" val="36"/>
  <p:tag name="IGUANATEXCURSOR" val="56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1251.594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olve $3^{7x}=81^{4-2x}$.&#10;&#10;\end{document}"/>
  <p:tag name="IGUANATEXSIZE" val="36"/>
  <p:tag name="IGUANATEXCURSOR" val="56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3.6039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C}] Let $f(x)=x-1$ and $g(x)=\dfrac{1}{x-1}$, simplify the following expressions.&#10;  \begin{enumerate}[label=\roman*.]&#10;   &#10;   \item $(f+g)(x)$&#10;   &#10;   \item $(f-g)(x)$&#10;   &#10;   \item $(fg)(x)$&#10;   &#10;   \item $\left(\frac{f}{g}\right)(x)$&#10;   &#10;  \end{enumerate}&#10;&#10;&#10;\end{document}"/>
  <p:tag name="IGUANATEXSIZE" val="36"/>
  <p:tag name="IGUANATEXCURSOR" val="78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181.85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olve $e^{2t}=e^t+6$.&#10;&#10;\end{document}"/>
  <p:tag name="IGUANATEXSIZE" val="36"/>
  <p:tag name="IGUANATEXCURSOR" val="56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1394.826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*}] Solve $7^{3+7x}=3^{4-2x}$. &#10;&#10;\end{document}"/>
  <p:tag name="IGUANATEXSIZE" val="36"/>
  <p:tag name="IGUANATEXCURSOR" val="5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.03669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Solve $e^{-x}-xe^{-x}\geq 0$, write your answer in interval notation.&#10;&#10;\end{document}"/>
  <p:tag name="IGUANATEXSIZE" val="36"/>
  <p:tag name="IGUANATEXCURSOR" val="6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.87307"/>
  <p:tag name="ORIGINALWIDTH" val="959.3548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Solve $(1-e^t)t^{-1}\leq 0$, write your answer in interval notation.&#10;&#10;\end{document}"/>
  <p:tag name="IGUANATEXSIZE" val="36"/>
  <p:tag name="IGUANATEXCURSOR" val="60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.721"/>
  <p:tag name="ORIGINALWIDTH" val="1718.78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Solve $10\log\left(\dfrac{x}{10^{-12}}\right)=150$.&#10;&#10;\end{document}"/>
  <p:tag name="IGUANATEXSIZE" val="36"/>
  <p:tag name="IGUANATEXCURSOR" val="52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716.53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B}] Solve $3\ln(t)-2=1-\ln(t)$.&#10;&#10;\end{document}"/>
  <p:tag name="IGUANATEXSIZE" val="36"/>
  <p:tag name="IGUANATEXCURSOR" val="56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86.53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C}] Solve $\ln(x+1)-\ln(x)=3$.&#10;&#10;\end{document}"/>
  <p:tag name="IGUANATEXSIZE" val="36"/>
  <p:tag name="IGUANATEXCURSOR" val="56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420.323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D}] Solve $\ln(t^2)=(\ln(t))^2$.&#10;&#10;\end{document}"/>
  <p:tag name="IGUANATEXSIZE" val="36"/>
  <p:tag name="IGUANATEXCURSOR" val="56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83709"/>
  <p:tag name="ORIGINALWIDTH" val="960.2275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E}] Solve $\dfrac{1-\ln(t)}{t^2}&lt;0$, write your answer in interval notation.&#10;&#10;\end{document}"/>
  <p:tag name="IGUANATEXSIZE" val="36"/>
  <p:tag name="IGUANATEXCURSOR" val="6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.00032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*}] Solve $\ln(t^2)\leq(\ln(t))^2$, write your answer in interval notation.&#10;&#10;\end{document}"/>
  <p:tag name="IGUANATEXSIZE" val="36"/>
  <p:tag name="IGUANATEXCURSOR" val="6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6.6891"/>
  <p:tag name="ORIGINALWIDTH" val="2969.629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D}] Let $r(x)=\dfrac{3-x}{x+1}$.&#10;  \begin{enumerate}[label=\roman*.]&#10;   &#10;   \item Find nontrivial functions $f$ and $g$ so that $r=fg$.&#10;   &#10;  \end{enumerate}&#10;&#10;&#10;\end{document}"/>
  <p:tag name="IGUANATEXSIZE" val="36"/>
  <p:tag name="IGUANATEXCURSOR" val="63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106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 [\textbf{E}] Let $f(x)=-3x+5$.&#10;  \begin{enumerate}[label=\roman*.]&#10;   &#10;   \item Find and simplify the difference quotient using the formula: $\frac{f(x+h)-f(x)}{h}$&#10;   &#10;  \end{enumerate}&#10;&#10;\end{document}"/>
  <p:tag name="IGUANATEXSIZE" val="36"/>
  <p:tag name="IGUANATEXCURSOR" val="7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1105"/>
  <p:tag name="ORIGINALWIDTH" val="961.100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F}] Let $f(x)=x-x^2$.&#10;  \begin{enumerate}[label=\roman*.]&#10;   &#10;   \item Find and simplify the difference quotient using the formula: $\frac{f(x+h)-f(x)}{h}$&#10;   &#10;  \end{enumerate}&#10;&#10;\end{document}"/>
  <p:tag name="IGUANATEXSIZE" val="36"/>
  <p:tag name="IGUANATEXCURSOR" val="71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6573"/>
  <p:tag name="ORIGINALWIDTH" val="960.882"/>
  <p:tag name="OUTPUTTYPE" val="PNG"/>
  <p:tag name="IGUANATEXVERSION" val="161"/>
  <p:tag name="LATEXADDIN" val="\documentclass{article}&#10;\usepackage{amsmath, amsthm, amssymb, amsfonts}&#10;\usepackage{thmtools}&#10;\usepackage{graphicx}&#10;\usepackage{setspace}&#10;\usepackage{geometry}&#10;\usepackage{float}&#10;\usepackage{hyperref}&#10;\usepackage[utf8]{inputenc}&#10;\usepackage[english]{babel}&#10;\usepackage{framed}&#10;\usepackage[dvipsnames]{xcolor}&#10;\usepackage{tcolorbox}&#10;\usepackage{lipsum}&#10;\pagestyle{empty}&#10;\usepackage{enumitem}&#10;&#10;\geometry{&#10; textheight=3in,&#10; textwidth=4in,&#10; top=1in,&#10; headheight=12pt,&#10; headsep=25pt,&#10; footskip=30pt&#10;}&#10;&#10;&#10;\begin{document}&#10;\noindent&#10;[\textbf{A}] Let $f(x)=4x+5$ and $g(t)=\sqrt{t}$, compute the following compositions, if any exist.&#10;  \begin{enumerate}[label=\roman*.]&#10;   &#10;   \item $(g\circ f)(0)$&#10;   &#10;   \item $(f \circ f)(2)$&#10;   &#10;   \item $(g \circ f)(-3)$&#10;   &#10;  \end{enumerate}&#10;&#10;\end{document}"/>
  <p:tag name="IGUANATEXSIZE" val="36"/>
  <p:tag name="IGUANATEXCURSOR" val="77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181</Words>
  <Application>Microsoft Office PowerPoint</Application>
  <PresentationFormat>Widescreen</PresentationFormat>
  <Paragraphs>119</Paragraphs>
  <Slides>75</Slides>
  <Notes>13</Notes>
  <HiddenSlides>0</HiddenSlides>
  <MMClips>60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Aptos</vt:lpstr>
      <vt:lpstr>Aptos Display</vt:lpstr>
      <vt:lpstr>Arial</vt:lpstr>
      <vt:lpstr>CMU Serif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Simkins, Roman</dc:creator>
  <cp:lastModifiedBy>Simkins, Roman</cp:lastModifiedBy>
  <cp:revision>108</cp:revision>
  <dcterms:created xsi:type="dcterms:W3CDTF">2024-06-19T02:22:26Z</dcterms:created>
  <dcterms:modified xsi:type="dcterms:W3CDTF">2025-04-01T16:32:20Z</dcterms:modified>
</cp:coreProperties>
</file>