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Anaheim" pitchFamily="2" charset="77"/>
      <p:regular r:id="rId31"/>
      <p:bold r:id="rId32"/>
    </p:embeddedFont>
    <p:embeddedFont>
      <p:font typeface="Darker Grotesque" pitchFamily="2" charset="0"/>
      <p:regular r:id="rId33"/>
      <p:bold r:id="rId34"/>
    </p:embeddedFont>
    <p:embeddedFont>
      <p:font typeface="IM Fell English SC" panose="02000000000000000000" pitchFamily="2" charset="0"/>
      <p:regular r:id="rId35"/>
    </p:embeddedFont>
    <p:embeddedFont>
      <p:font typeface="IM Fell Great Primer SC" panose="02000000000000000000" pitchFamily="2" charset="0"/>
      <p:regular r:id="rId36"/>
    </p:embeddedFont>
    <p:embeddedFont>
      <p:font typeface="Nunito Light" panose="020F0302020204030204" pitchFamily="34" charset="0"/>
      <p:regular r:id="rId37"/>
    </p:embeddedFont>
    <p:embeddedFont>
      <p:font typeface="PT Sans" panose="020B0503020203020204" pitchFamily="34" charset="77"/>
      <p:regular r:id="rId38"/>
      <p:bold r:id="rId39"/>
      <p:italic r:id="rId40"/>
      <p:boldItalic r:id="rId41"/>
    </p:embeddedFont>
    <p:embeddedFont>
      <p:font typeface="Roboto Condensed Light" panose="020F0302020204030204" pitchFamily="34" charset="0"/>
      <p:regular r:id="rId42"/>
      <p: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53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84"/>
  </p:normalViewPr>
  <p:slideViewPr>
    <p:cSldViewPr snapToGrid="0">
      <p:cViewPr varScale="1">
        <p:scale>
          <a:sx n="141" d="100"/>
          <a:sy n="141" d="100"/>
        </p:scale>
        <p:origin x="704" y="184"/>
      </p:cViewPr>
      <p:guideLst>
        <p:guide orient="horz" pos="1620"/>
        <p:guide pos="5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449df2c4f_1_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449df2c4f_1_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f8ecbe50d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f8ecbe50d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4fffcf2839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4fffcf2839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4fffcf2839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4fffcf2839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4fffcf2839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4fffcf2839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511a02786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511a02786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4f8b85e7b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4f8b85e7b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4f8ecbe50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4f8ecbe50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511a02786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511a02786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511a02786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511a02786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11a02786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11a02786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4f8b85e7b8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4f8b85e7b8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fffcf2839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4fffcf2839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4f8ecbe50d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34f8ecbe50d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4fffcf2839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4fffcf2839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4fffcf2839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4fffcf2839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4fffcf2839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34fffcf2839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4fffcf2839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4fffcf2839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4fffcf2839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4fffcf2839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34f8ecbe50d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34f8ecbe50d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f8ecbe50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4f8ecbe50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f8b85e7b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f8b85e7b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f8ecbe5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4f8ecbe5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4f8b85e7b8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4f8b85e7b8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f8b85e7b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f8b85e7b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tBDf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33050" y="699800"/>
            <a:ext cx="7588200" cy="17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100">
                <a:latin typeface="IM Fell Great Primer SC"/>
                <a:ea typeface="IM Fell Great Primer SC"/>
                <a:cs typeface="IM Fell Great Primer SC"/>
                <a:sym typeface="IM Fell Great Primer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992150" y="2513425"/>
            <a:ext cx="4528800" cy="8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84650"/>
            <a:ext cx="6576000" cy="12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1"/>
          </p:nvPr>
        </p:nvSpPr>
        <p:spPr>
          <a:xfrm>
            <a:off x="1284000" y="2961750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713377" y="1550500"/>
            <a:ext cx="2439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713377" y="2153497"/>
            <a:ext cx="243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2"/>
          </p:nvPr>
        </p:nvSpPr>
        <p:spPr>
          <a:xfrm>
            <a:off x="3349225" y="1550500"/>
            <a:ext cx="2445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3"/>
          </p:nvPr>
        </p:nvSpPr>
        <p:spPr>
          <a:xfrm>
            <a:off x="3352200" y="2153497"/>
            <a:ext cx="243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4"/>
          </p:nvPr>
        </p:nvSpPr>
        <p:spPr>
          <a:xfrm>
            <a:off x="713377" y="3441100"/>
            <a:ext cx="2439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5"/>
          </p:nvPr>
        </p:nvSpPr>
        <p:spPr>
          <a:xfrm>
            <a:off x="713377" y="4044097"/>
            <a:ext cx="243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6"/>
          </p:nvPr>
        </p:nvSpPr>
        <p:spPr>
          <a:xfrm>
            <a:off x="3349225" y="3441100"/>
            <a:ext cx="2445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7"/>
          </p:nvPr>
        </p:nvSpPr>
        <p:spPr>
          <a:xfrm>
            <a:off x="3352200" y="4044097"/>
            <a:ext cx="243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8"/>
          </p:nvPr>
        </p:nvSpPr>
        <p:spPr>
          <a:xfrm>
            <a:off x="5991075" y="1550500"/>
            <a:ext cx="2445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9"/>
          </p:nvPr>
        </p:nvSpPr>
        <p:spPr>
          <a:xfrm>
            <a:off x="5994075" y="2153497"/>
            <a:ext cx="243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3"/>
          </p:nvPr>
        </p:nvSpPr>
        <p:spPr>
          <a:xfrm>
            <a:off x="5991075" y="3441100"/>
            <a:ext cx="2445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14"/>
          </p:nvPr>
        </p:nvSpPr>
        <p:spPr>
          <a:xfrm>
            <a:off x="5994075" y="4044097"/>
            <a:ext cx="24396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5" hasCustomPrompt="1"/>
          </p:nvPr>
        </p:nvSpPr>
        <p:spPr>
          <a:xfrm>
            <a:off x="1565827" y="1039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6" hasCustomPrompt="1"/>
          </p:nvPr>
        </p:nvSpPr>
        <p:spPr>
          <a:xfrm>
            <a:off x="1565827" y="29305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7" hasCustomPrompt="1"/>
          </p:nvPr>
        </p:nvSpPr>
        <p:spPr>
          <a:xfrm>
            <a:off x="4204647" y="1039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8" hasCustomPrompt="1"/>
          </p:nvPr>
        </p:nvSpPr>
        <p:spPr>
          <a:xfrm>
            <a:off x="4204647" y="29305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9" hasCustomPrompt="1"/>
          </p:nvPr>
        </p:nvSpPr>
        <p:spPr>
          <a:xfrm>
            <a:off x="6846523" y="10399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0" hasCustomPrompt="1"/>
          </p:nvPr>
        </p:nvSpPr>
        <p:spPr>
          <a:xfrm>
            <a:off x="6846523" y="2930591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21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713375" y="2080038"/>
            <a:ext cx="5067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title" idx="2" hasCustomPrompt="1"/>
          </p:nvPr>
        </p:nvSpPr>
        <p:spPr>
          <a:xfrm>
            <a:off x="713375" y="1011650"/>
            <a:ext cx="1233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"/>
          </p:nvPr>
        </p:nvSpPr>
        <p:spPr>
          <a:xfrm>
            <a:off x="713375" y="3595425"/>
            <a:ext cx="506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552800" y="2045300"/>
            <a:ext cx="60384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title" idx="2" hasCustomPrompt="1"/>
          </p:nvPr>
        </p:nvSpPr>
        <p:spPr>
          <a:xfrm>
            <a:off x="3955050" y="976900"/>
            <a:ext cx="1233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2038200" y="3560675"/>
            <a:ext cx="506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644775" y="563725"/>
            <a:ext cx="4785900" cy="1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ubTitle" idx="1"/>
          </p:nvPr>
        </p:nvSpPr>
        <p:spPr>
          <a:xfrm>
            <a:off x="3645103" y="2198250"/>
            <a:ext cx="4785900" cy="21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4070425" y="255653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1"/>
          </p:nvPr>
        </p:nvSpPr>
        <p:spPr>
          <a:xfrm>
            <a:off x="2467825" y="863300"/>
            <a:ext cx="5962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>
            <a:spLocks noGrp="1"/>
          </p:cNvSpPr>
          <p:nvPr>
            <p:ph type="title"/>
          </p:nvPr>
        </p:nvSpPr>
        <p:spPr>
          <a:xfrm>
            <a:off x="1276050" y="1477025"/>
            <a:ext cx="2712000" cy="10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1597650" y="2507275"/>
            <a:ext cx="2390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title"/>
          </p:nvPr>
        </p:nvSpPr>
        <p:spPr>
          <a:xfrm>
            <a:off x="5553850" y="1745250"/>
            <a:ext cx="2630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ubTitle" idx="1"/>
          </p:nvPr>
        </p:nvSpPr>
        <p:spPr>
          <a:xfrm>
            <a:off x="5743000" y="2317950"/>
            <a:ext cx="24414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subTitle" idx="1"/>
          </p:nvPr>
        </p:nvSpPr>
        <p:spPr>
          <a:xfrm>
            <a:off x="1112250" y="1205200"/>
            <a:ext cx="6919500" cy="297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363025" y="2332238"/>
            <a:ext cx="5067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7196725" y="898825"/>
            <a:ext cx="1233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363025" y="3787900"/>
            <a:ext cx="506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subTitle" idx="1"/>
          </p:nvPr>
        </p:nvSpPr>
        <p:spPr>
          <a:xfrm>
            <a:off x="801775" y="1185775"/>
            <a:ext cx="4417500" cy="3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title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>
            <a:spLocks noGrp="1"/>
          </p:cNvSpPr>
          <p:nvPr>
            <p:ph type="pic" idx="2"/>
          </p:nvPr>
        </p:nvSpPr>
        <p:spPr>
          <a:xfrm>
            <a:off x="5520050" y="1542300"/>
            <a:ext cx="3000900" cy="3601200"/>
          </a:xfrm>
          <a:prstGeom prst="round2Same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1427450" y="26906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5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title" idx="2"/>
          </p:nvPr>
        </p:nvSpPr>
        <p:spPr>
          <a:xfrm>
            <a:off x="4973972" y="26906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2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subTitle" idx="1"/>
          </p:nvPr>
        </p:nvSpPr>
        <p:spPr>
          <a:xfrm>
            <a:off x="4846775" y="3301050"/>
            <a:ext cx="2997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subTitle" idx="3"/>
          </p:nvPr>
        </p:nvSpPr>
        <p:spPr>
          <a:xfrm>
            <a:off x="1300225" y="3301050"/>
            <a:ext cx="2997000" cy="101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title" idx="4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720000" y="2515696"/>
            <a:ext cx="21753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subTitle" idx="1"/>
          </p:nvPr>
        </p:nvSpPr>
        <p:spPr>
          <a:xfrm>
            <a:off x="720000" y="3208139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title" idx="2"/>
          </p:nvPr>
        </p:nvSpPr>
        <p:spPr>
          <a:xfrm>
            <a:off x="3484350" y="2515697"/>
            <a:ext cx="21753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ubTitle" idx="3"/>
          </p:nvPr>
        </p:nvSpPr>
        <p:spPr>
          <a:xfrm>
            <a:off x="3484350" y="3208139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title" idx="4"/>
          </p:nvPr>
        </p:nvSpPr>
        <p:spPr>
          <a:xfrm>
            <a:off x="6248699" y="2515696"/>
            <a:ext cx="2175300" cy="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ubTitle" idx="5"/>
          </p:nvPr>
        </p:nvSpPr>
        <p:spPr>
          <a:xfrm>
            <a:off x="6248699" y="3208139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title" idx="6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>
            <a:spLocks noGrp="1"/>
          </p:cNvSpPr>
          <p:nvPr>
            <p:ph type="title"/>
          </p:nvPr>
        </p:nvSpPr>
        <p:spPr>
          <a:xfrm>
            <a:off x="721075" y="1659750"/>
            <a:ext cx="37254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subTitle" idx="1"/>
          </p:nvPr>
        </p:nvSpPr>
        <p:spPr>
          <a:xfrm>
            <a:off x="1594675" y="2155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title" idx="2"/>
          </p:nvPr>
        </p:nvSpPr>
        <p:spPr>
          <a:xfrm>
            <a:off x="4705250" y="1659750"/>
            <a:ext cx="37254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24"/>
          <p:cNvSpPr txBox="1">
            <a:spLocks noGrp="1"/>
          </p:cNvSpPr>
          <p:nvPr>
            <p:ph type="subTitle" idx="3"/>
          </p:nvPr>
        </p:nvSpPr>
        <p:spPr>
          <a:xfrm>
            <a:off x="5578974" y="2155375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4"/>
          <p:cNvSpPr txBox="1">
            <a:spLocks noGrp="1"/>
          </p:cNvSpPr>
          <p:nvPr>
            <p:ph type="title" idx="4"/>
          </p:nvPr>
        </p:nvSpPr>
        <p:spPr>
          <a:xfrm>
            <a:off x="721075" y="3441775"/>
            <a:ext cx="37254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8" name="Google Shape;108;p24"/>
          <p:cNvSpPr txBox="1">
            <a:spLocks noGrp="1"/>
          </p:cNvSpPr>
          <p:nvPr>
            <p:ph type="subTitle" idx="5"/>
          </p:nvPr>
        </p:nvSpPr>
        <p:spPr>
          <a:xfrm>
            <a:off x="1594675" y="39374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4"/>
          <p:cNvSpPr txBox="1">
            <a:spLocks noGrp="1"/>
          </p:cNvSpPr>
          <p:nvPr>
            <p:ph type="title" idx="6"/>
          </p:nvPr>
        </p:nvSpPr>
        <p:spPr>
          <a:xfrm>
            <a:off x="4705375" y="3441775"/>
            <a:ext cx="37254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0" name="Google Shape;110;p24"/>
          <p:cNvSpPr txBox="1">
            <a:spLocks noGrp="1"/>
          </p:cNvSpPr>
          <p:nvPr>
            <p:ph type="subTitle" idx="7"/>
          </p:nvPr>
        </p:nvSpPr>
        <p:spPr>
          <a:xfrm>
            <a:off x="5578974" y="393740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4"/>
          <p:cNvSpPr txBox="1">
            <a:spLocks noGrp="1"/>
          </p:cNvSpPr>
          <p:nvPr>
            <p:ph type="title" idx="8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5"/>
          <p:cNvSpPr txBox="1">
            <a:spLocks noGrp="1"/>
          </p:cNvSpPr>
          <p:nvPr>
            <p:ph type="title"/>
          </p:nvPr>
        </p:nvSpPr>
        <p:spPr>
          <a:xfrm>
            <a:off x="1101175" y="17590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4" name="Google Shape;114;p25"/>
          <p:cNvSpPr txBox="1">
            <a:spLocks noGrp="1"/>
          </p:cNvSpPr>
          <p:nvPr>
            <p:ph type="subTitle" idx="1"/>
          </p:nvPr>
        </p:nvSpPr>
        <p:spPr>
          <a:xfrm>
            <a:off x="1101175" y="21931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5"/>
          <p:cNvSpPr txBox="1">
            <a:spLocks noGrp="1"/>
          </p:cNvSpPr>
          <p:nvPr>
            <p:ph type="title" idx="2"/>
          </p:nvPr>
        </p:nvSpPr>
        <p:spPr>
          <a:xfrm>
            <a:off x="3578948" y="17590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6" name="Google Shape;116;p25"/>
          <p:cNvSpPr txBox="1">
            <a:spLocks noGrp="1"/>
          </p:cNvSpPr>
          <p:nvPr>
            <p:ph type="subTitle" idx="3"/>
          </p:nvPr>
        </p:nvSpPr>
        <p:spPr>
          <a:xfrm>
            <a:off x="3578948" y="21931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title" idx="4"/>
          </p:nvPr>
        </p:nvSpPr>
        <p:spPr>
          <a:xfrm>
            <a:off x="1101175" y="3344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ubTitle" idx="5"/>
          </p:nvPr>
        </p:nvSpPr>
        <p:spPr>
          <a:xfrm>
            <a:off x="1101175" y="3778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title" idx="6"/>
          </p:nvPr>
        </p:nvSpPr>
        <p:spPr>
          <a:xfrm>
            <a:off x="3578948" y="3344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subTitle" idx="7"/>
          </p:nvPr>
        </p:nvSpPr>
        <p:spPr>
          <a:xfrm>
            <a:off x="3578948" y="3778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title" idx="8"/>
          </p:nvPr>
        </p:nvSpPr>
        <p:spPr>
          <a:xfrm>
            <a:off x="6056727" y="17590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ubTitle" idx="9"/>
          </p:nvPr>
        </p:nvSpPr>
        <p:spPr>
          <a:xfrm>
            <a:off x="6056727" y="21931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title" idx="13"/>
          </p:nvPr>
        </p:nvSpPr>
        <p:spPr>
          <a:xfrm>
            <a:off x="6056727" y="3344850"/>
            <a:ext cx="19860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subTitle" idx="14"/>
          </p:nvPr>
        </p:nvSpPr>
        <p:spPr>
          <a:xfrm>
            <a:off x="6056727" y="3778975"/>
            <a:ext cx="19860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title" idx="15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subTitle" idx="1"/>
          </p:nvPr>
        </p:nvSpPr>
        <p:spPr>
          <a:xfrm>
            <a:off x="720000" y="1422600"/>
            <a:ext cx="3132300" cy="26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title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subTitle" idx="2"/>
          </p:nvPr>
        </p:nvSpPr>
        <p:spPr>
          <a:xfrm>
            <a:off x="4099600" y="1422600"/>
            <a:ext cx="3132300" cy="26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720075" y="2028198"/>
            <a:ext cx="2175300" cy="7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1"/>
          </p:nvPr>
        </p:nvSpPr>
        <p:spPr>
          <a:xfrm>
            <a:off x="720075" y="2804532"/>
            <a:ext cx="2175300" cy="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>
            <a:spLocks noGrp="1"/>
          </p:cNvSpPr>
          <p:nvPr>
            <p:ph type="title" idx="2"/>
          </p:nvPr>
        </p:nvSpPr>
        <p:spPr>
          <a:xfrm>
            <a:off x="3484346" y="3167448"/>
            <a:ext cx="2175300" cy="7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4" name="Google Shape;134;p27"/>
          <p:cNvSpPr txBox="1">
            <a:spLocks noGrp="1"/>
          </p:cNvSpPr>
          <p:nvPr>
            <p:ph type="subTitle" idx="3"/>
          </p:nvPr>
        </p:nvSpPr>
        <p:spPr>
          <a:xfrm>
            <a:off x="3484347" y="3943782"/>
            <a:ext cx="2175300" cy="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7"/>
          <p:cNvSpPr txBox="1">
            <a:spLocks noGrp="1"/>
          </p:cNvSpPr>
          <p:nvPr>
            <p:ph type="title" idx="4"/>
          </p:nvPr>
        </p:nvSpPr>
        <p:spPr>
          <a:xfrm>
            <a:off x="6248774" y="2028198"/>
            <a:ext cx="2175300" cy="7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ubTitle" idx="5"/>
          </p:nvPr>
        </p:nvSpPr>
        <p:spPr>
          <a:xfrm>
            <a:off x="6248775" y="2804532"/>
            <a:ext cx="2175300" cy="75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title" idx="6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body" idx="1"/>
          </p:nvPr>
        </p:nvSpPr>
        <p:spPr>
          <a:xfrm>
            <a:off x="720000" y="987150"/>
            <a:ext cx="7704000" cy="3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title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9"/>
          <p:cNvSpPr txBox="1">
            <a:spLocks noGrp="1"/>
          </p:cNvSpPr>
          <p:nvPr>
            <p:ph type="title" hasCustomPrompt="1"/>
          </p:nvPr>
        </p:nvSpPr>
        <p:spPr>
          <a:xfrm>
            <a:off x="714601" y="884050"/>
            <a:ext cx="36852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3" name="Google Shape;143;p29"/>
          <p:cNvSpPr txBox="1">
            <a:spLocks noGrp="1"/>
          </p:cNvSpPr>
          <p:nvPr>
            <p:ph type="subTitle" idx="1"/>
          </p:nvPr>
        </p:nvSpPr>
        <p:spPr>
          <a:xfrm>
            <a:off x="714575" y="1543650"/>
            <a:ext cx="368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4" name="Google Shape;144;p29"/>
          <p:cNvSpPr txBox="1">
            <a:spLocks noGrp="1"/>
          </p:cNvSpPr>
          <p:nvPr>
            <p:ph type="title" idx="2" hasCustomPrompt="1"/>
          </p:nvPr>
        </p:nvSpPr>
        <p:spPr>
          <a:xfrm>
            <a:off x="713375" y="2800000"/>
            <a:ext cx="36852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5" name="Google Shape;145;p29"/>
          <p:cNvSpPr txBox="1">
            <a:spLocks noGrp="1"/>
          </p:cNvSpPr>
          <p:nvPr>
            <p:ph type="subTitle" idx="3"/>
          </p:nvPr>
        </p:nvSpPr>
        <p:spPr>
          <a:xfrm>
            <a:off x="714600" y="3459600"/>
            <a:ext cx="368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6" name="Google Shape;146;p29"/>
          <p:cNvSpPr txBox="1">
            <a:spLocks noGrp="1"/>
          </p:cNvSpPr>
          <p:nvPr>
            <p:ph type="title" idx="4" hasCustomPrompt="1"/>
          </p:nvPr>
        </p:nvSpPr>
        <p:spPr>
          <a:xfrm>
            <a:off x="4745350" y="884050"/>
            <a:ext cx="36852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7" name="Google Shape;147;p29"/>
          <p:cNvSpPr txBox="1">
            <a:spLocks noGrp="1"/>
          </p:cNvSpPr>
          <p:nvPr>
            <p:ph type="subTitle" idx="5"/>
          </p:nvPr>
        </p:nvSpPr>
        <p:spPr>
          <a:xfrm>
            <a:off x="4745350" y="1543650"/>
            <a:ext cx="368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48" name="Google Shape;148;p29"/>
          <p:cNvSpPr txBox="1">
            <a:spLocks noGrp="1"/>
          </p:cNvSpPr>
          <p:nvPr>
            <p:ph type="title" idx="6" hasCustomPrompt="1"/>
          </p:nvPr>
        </p:nvSpPr>
        <p:spPr>
          <a:xfrm>
            <a:off x="4745350" y="2800000"/>
            <a:ext cx="3685200" cy="76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9" name="Google Shape;149;p29"/>
          <p:cNvSpPr txBox="1">
            <a:spLocks noGrp="1"/>
          </p:cNvSpPr>
          <p:nvPr>
            <p:ph type="subTitle" idx="7"/>
          </p:nvPr>
        </p:nvSpPr>
        <p:spPr>
          <a:xfrm>
            <a:off x="4745425" y="3459600"/>
            <a:ext cx="36852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 txBox="1">
            <a:spLocks noGrp="1"/>
          </p:cNvSpPr>
          <p:nvPr>
            <p:ph type="title"/>
          </p:nvPr>
        </p:nvSpPr>
        <p:spPr>
          <a:xfrm>
            <a:off x="1878000" y="540700"/>
            <a:ext cx="53880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0"/>
          <p:cNvSpPr txBox="1">
            <a:spLocks noGrp="1"/>
          </p:cNvSpPr>
          <p:nvPr>
            <p:ph type="subTitle" idx="1"/>
          </p:nvPr>
        </p:nvSpPr>
        <p:spPr>
          <a:xfrm>
            <a:off x="2854650" y="1548800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0"/>
          <p:cNvSpPr txBox="1">
            <a:spLocks noGrp="1"/>
          </p:cNvSpPr>
          <p:nvPr>
            <p:ph type="subTitle" idx="2"/>
          </p:nvPr>
        </p:nvSpPr>
        <p:spPr>
          <a:xfrm>
            <a:off x="2854650" y="3565650"/>
            <a:ext cx="3434700" cy="4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0"/>
          <p:cNvSpPr txBox="1"/>
          <p:nvPr/>
        </p:nvSpPr>
        <p:spPr>
          <a:xfrm>
            <a:off x="2349850" y="4065050"/>
            <a:ext cx="44439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CREDITS:</a:t>
            </a:r>
            <a:r>
              <a:rPr lang="en" sz="12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 This presentation template was created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Darker Grotesque"/>
                <a:ea typeface="Darker Grotesque"/>
                <a:cs typeface="Darker Grotesque"/>
                <a:sym typeface="Darker Grotesqu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rPr>
              <a:t>, including icons, infographics &amp; images by </a:t>
            </a:r>
            <a:r>
              <a:rPr lang="en" sz="1200" b="1">
                <a:solidFill>
                  <a:schemeClr val="lt1"/>
                </a:solidFill>
                <a:uFill>
                  <a:noFill/>
                </a:uFill>
                <a:latin typeface="Darker Grotesque"/>
                <a:ea typeface="Darker Grotesque"/>
                <a:cs typeface="Darker Grotesque"/>
                <a:sym typeface="Darker Grotesq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20000" y="11395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5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1464614" y="30342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title" idx="2"/>
          </p:nvPr>
        </p:nvSpPr>
        <p:spPr>
          <a:xfrm>
            <a:off x="4936786" y="3034222"/>
            <a:ext cx="2742600" cy="55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1"/>
          </p:nvPr>
        </p:nvSpPr>
        <p:spPr>
          <a:xfrm>
            <a:off x="5055279" y="3598050"/>
            <a:ext cx="25056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>
            <a:off x="1583300" y="3598050"/>
            <a:ext cx="2505600" cy="7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>
            <a:spLocks noGrp="1"/>
          </p:cNvSpPr>
          <p:nvPr>
            <p:ph type="subTitle" idx="1"/>
          </p:nvPr>
        </p:nvSpPr>
        <p:spPr>
          <a:xfrm>
            <a:off x="801775" y="1780275"/>
            <a:ext cx="3896400" cy="22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713375" y="540700"/>
            <a:ext cx="51822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1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 txBox="1">
            <a:spLocks noGrp="1"/>
          </p:cNvSpPr>
          <p:nvPr>
            <p:ph type="title"/>
          </p:nvPr>
        </p:nvSpPr>
        <p:spPr>
          <a:xfrm>
            <a:off x="1135275" y="1108350"/>
            <a:ext cx="3415800" cy="23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subTitle" idx="1"/>
          </p:nvPr>
        </p:nvSpPr>
        <p:spPr>
          <a:xfrm>
            <a:off x="1135275" y="3474125"/>
            <a:ext cx="3415800" cy="8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1863875" y="540700"/>
            <a:ext cx="5518200" cy="120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3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IM Fell English SC"/>
              <a:buNone/>
              <a:defRPr sz="35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"/>
              <a:buChar char="●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"/>
              <a:buChar char="○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"/>
              <a:buChar char="■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"/>
              <a:buChar char="●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"/>
              <a:buChar char="○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"/>
              <a:buChar char="■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"/>
              <a:buChar char="●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arker Grotesque"/>
              <a:buChar char="○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Darker Grotesque"/>
              <a:buChar char="■"/>
              <a:defRPr>
                <a:solidFill>
                  <a:schemeClr val="lt1"/>
                </a:solidFill>
                <a:latin typeface="Darker Grotesque"/>
                <a:ea typeface="Darker Grotesque"/>
                <a:cs typeface="Darker Grotesque"/>
                <a:sym typeface="Darker Grotesq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ctrTitle"/>
          </p:nvPr>
        </p:nvSpPr>
        <p:spPr>
          <a:xfrm>
            <a:off x="529800" y="1532725"/>
            <a:ext cx="8084400" cy="12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/>
              <a:t>Rejecting the Finality of Death: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n"/>
              <a:t>Memento Mori Photography</a:t>
            </a:r>
            <a:endParaRPr/>
          </a:p>
        </p:txBody>
      </p:sp>
      <p:sp>
        <p:nvSpPr>
          <p:cNvPr id="161" name="Google Shape;161;p32"/>
          <p:cNvSpPr txBox="1">
            <a:spLocks noGrp="1"/>
          </p:cNvSpPr>
          <p:nvPr>
            <p:ph type="subTitle" idx="1"/>
          </p:nvPr>
        </p:nvSpPr>
        <p:spPr>
          <a:xfrm>
            <a:off x="2307600" y="2870325"/>
            <a:ext cx="4528800" cy="3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IM Fell English SC"/>
                <a:ea typeface="IM Fell English SC"/>
                <a:cs typeface="IM Fell English SC"/>
                <a:sym typeface="IM Fell English SC"/>
              </a:rPr>
              <a:t>Anna Skapoulas</a:t>
            </a:r>
            <a:endParaRPr sz="2000"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>
            <a:spLocks noGrp="1"/>
          </p:cNvSpPr>
          <p:nvPr>
            <p:ph type="title"/>
          </p:nvPr>
        </p:nvSpPr>
        <p:spPr>
          <a:xfrm>
            <a:off x="720000" y="27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in Early Photos</a:t>
            </a:r>
            <a:endParaRPr/>
          </a:p>
        </p:txBody>
      </p:sp>
      <p:sp>
        <p:nvSpPr>
          <p:cNvPr id="266" name="Google Shape;266;p41"/>
          <p:cNvSpPr txBox="1">
            <a:spLocks noGrp="1"/>
          </p:cNvSpPr>
          <p:nvPr>
            <p:ph type="subTitle" idx="1"/>
          </p:nvPr>
        </p:nvSpPr>
        <p:spPr>
          <a:xfrm>
            <a:off x="58825" y="861900"/>
            <a:ext cx="7494600" cy="12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Early photos: more variety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Family cleaned, dressed, prepared the body at home 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○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Look as though just died, usually in bed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imes New Roman"/>
              <a:buChar char="○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Sometimes staged by photographer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6500" y="1557761"/>
            <a:ext cx="1712150" cy="283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 title="36244960025_e52a6d153c_o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74725" y="1225125"/>
            <a:ext cx="1712149" cy="283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1"/>
          <p:cNvPicPr preferRelativeResize="0"/>
          <p:nvPr/>
        </p:nvPicPr>
        <p:blipFill rotWithShape="1">
          <a:blip r:embed="rId6">
            <a:alphaModFix/>
          </a:blip>
          <a:srcRect l="4798" t="2526" r="4997" b="2839"/>
          <a:stretch/>
        </p:blipFill>
        <p:spPr>
          <a:xfrm>
            <a:off x="3239925" y="2229099"/>
            <a:ext cx="2010500" cy="237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1"/>
          <p:cNvPicPr preferRelativeResize="0"/>
          <p:nvPr/>
        </p:nvPicPr>
        <p:blipFill rotWithShape="1">
          <a:blip r:embed="rId7">
            <a:alphaModFix/>
          </a:blip>
          <a:srcRect l="2761" t="4592" r="3937" b="3748"/>
          <a:stretch/>
        </p:blipFill>
        <p:spPr>
          <a:xfrm>
            <a:off x="117800" y="2571750"/>
            <a:ext cx="2966058" cy="237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8850" y="2734187"/>
            <a:ext cx="2884588" cy="229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13099" y="2734195"/>
            <a:ext cx="2855176" cy="229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2" title="53343270944_497bde0aa9_o (1)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0212" y="114488"/>
            <a:ext cx="2199072" cy="247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2" title="30070362010_3eefa20ef1_o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9849" y="114487"/>
            <a:ext cx="1636854" cy="247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2" title="26434627583_2535fdf4d0_o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7275" y="114488"/>
            <a:ext cx="2066501" cy="2474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>
            <a:spLocks noGrp="1"/>
          </p:cNvSpPr>
          <p:nvPr>
            <p:ph type="subTitle" idx="1"/>
          </p:nvPr>
        </p:nvSpPr>
        <p:spPr>
          <a:xfrm>
            <a:off x="316000" y="754250"/>
            <a:ext cx="4417500" cy="3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 sz="1400">
                <a:latin typeface="Times New Roman"/>
                <a:ea typeface="Times New Roman"/>
                <a:cs typeface="Times New Roman"/>
                <a:sym typeface="Times New Roman"/>
              </a:rPr>
              <a:t>Later photos: more uniform</a:t>
            </a:r>
            <a:endParaRPr sz="14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Advent of funeral industry &amp; embalming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Documenting work of undertaker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Almost always in coffin</a:t>
            </a:r>
            <a:endParaRPr/>
          </a:p>
        </p:txBody>
      </p:sp>
      <p:sp>
        <p:nvSpPr>
          <p:cNvPr id="285" name="Google Shape;285;p43"/>
          <p:cNvSpPr txBox="1">
            <a:spLocks noGrp="1"/>
          </p:cNvSpPr>
          <p:nvPr>
            <p:ph type="title"/>
          </p:nvPr>
        </p:nvSpPr>
        <p:spPr>
          <a:xfrm>
            <a:off x="720000" y="16895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in Later Photos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2364" y="1112975"/>
            <a:ext cx="1932561" cy="32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1162" y="1429800"/>
            <a:ext cx="2608351" cy="32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3" title="35718565565_100ed9a027_o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0875" y="1988625"/>
            <a:ext cx="4007424" cy="28274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950" y="180475"/>
            <a:ext cx="4375925" cy="22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7946" y="180475"/>
            <a:ext cx="3673095" cy="228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92" y="2674700"/>
            <a:ext cx="3150358" cy="22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4" title="11091567966_364dd027e5_o (1)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98356" y="2674700"/>
            <a:ext cx="3667041" cy="228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4" title="6906612881_b7ef49222d_o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77326" y="2674700"/>
            <a:ext cx="1672639" cy="2288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>
            <a:spLocks noGrp="1"/>
          </p:cNvSpPr>
          <p:nvPr>
            <p:ph type="title"/>
          </p:nvPr>
        </p:nvSpPr>
        <p:spPr>
          <a:xfrm>
            <a:off x="720000" y="852475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Appearance of Life</a:t>
            </a:r>
            <a:endParaRPr/>
          </a:p>
        </p:txBody>
      </p:sp>
      <p:pic>
        <p:nvPicPr>
          <p:cNvPr id="303" name="Google Shape;303;p45" descr="Victorian children"/>
          <p:cNvPicPr preferRelativeResize="0"/>
          <p:nvPr/>
        </p:nvPicPr>
        <p:blipFill rotWithShape="1">
          <a:blip r:embed="rId3">
            <a:alphaModFix/>
          </a:blip>
          <a:srcRect l="631" r="61761"/>
          <a:stretch/>
        </p:blipFill>
        <p:spPr>
          <a:xfrm>
            <a:off x="6516012" y="250850"/>
            <a:ext cx="2535576" cy="3792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5" descr="Victorian ladies"/>
          <p:cNvPicPr preferRelativeResize="0"/>
          <p:nvPr/>
        </p:nvPicPr>
        <p:blipFill rotWithShape="1">
          <a:blip r:embed="rId4">
            <a:alphaModFix/>
          </a:blip>
          <a:srcRect r="50280"/>
          <a:stretch/>
        </p:blipFill>
        <p:spPr>
          <a:xfrm>
            <a:off x="4671412" y="1904325"/>
            <a:ext cx="2641368" cy="29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412" y="250862"/>
            <a:ext cx="2535575" cy="332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4462" y="1904318"/>
            <a:ext cx="2449476" cy="2988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>
            <a:spLocks noGrp="1"/>
          </p:cNvSpPr>
          <p:nvPr>
            <p:ph type="title"/>
          </p:nvPr>
        </p:nvSpPr>
        <p:spPr>
          <a:xfrm>
            <a:off x="1290700" y="2332250"/>
            <a:ext cx="71400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to spot a postmortem photograph</a:t>
            </a:r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title" idx="2"/>
          </p:nvPr>
        </p:nvSpPr>
        <p:spPr>
          <a:xfrm>
            <a:off x="7196725" y="1207050"/>
            <a:ext cx="1233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720000" y="32365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</a:t>
            </a:r>
            <a:endParaRPr/>
          </a:p>
        </p:txBody>
      </p:sp>
      <p:pic>
        <p:nvPicPr>
          <p:cNvPr id="318" name="Google Shape;31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9697" y="963701"/>
            <a:ext cx="2702103" cy="3824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60236" y="955438"/>
            <a:ext cx="2765025" cy="3841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7"/>
          <p:cNvPicPr preferRelativeResize="0"/>
          <p:nvPr/>
        </p:nvPicPr>
        <p:blipFill rotWithShape="1">
          <a:blip r:embed="rId6">
            <a:alphaModFix/>
          </a:blip>
          <a:srcRect t="8099" b="8308"/>
          <a:stretch/>
        </p:blipFill>
        <p:spPr>
          <a:xfrm>
            <a:off x="218738" y="955437"/>
            <a:ext cx="2902526" cy="384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8"/>
          <p:cNvSpPr txBox="1">
            <a:spLocks noGrp="1"/>
          </p:cNvSpPr>
          <p:nvPr>
            <p:ph type="title"/>
          </p:nvPr>
        </p:nvSpPr>
        <p:spPr>
          <a:xfrm>
            <a:off x="720000" y="31205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Held Up</a:t>
            </a:r>
            <a:endParaRPr/>
          </a:p>
        </p:txBody>
      </p:sp>
      <p:pic>
        <p:nvPicPr>
          <p:cNvPr id="326" name="Google Shape;32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525" y="1057050"/>
            <a:ext cx="2908073" cy="3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7400" y="1057050"/>
            <a:ext cx="2744450" cy="38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9"/>
          <p:cNvSpPr txBox="1">
            <a:spLocks noGrp="1"/>
          </p:cNvSpPr>
          <p:nvPr>
            <p:ph type="title"/>
          </p:nvPr>
        </p:nvSpPr>
        <p:spPr>
          <a:xfrm>
            <a:off x="720000" y="242375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Draped Person</a:t>
            </a:r>
            <a:endParaRPr/>
          </a:p>
        </p:txBody>
      </p:sp>
      <p:pic>
        <p:nvPicPr>
          <p:cNvPr id="333" name="Google Shape;33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1744" y="967075"/>
            <a:ext cx="3252668" cy="401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9"/>
          <p:cNvPicPr preferRelativeResize="0"/>
          <p:nvPr/>
        </p:nvPicPr>
        <p:blipFill rotWithShape="1">
          <a:blip r:embed="rId4">
            <a:alphaModFix/>
          </a:blip>
          <a:srcRect l="8347" t="6549" r="3871" b="7161"/>
          <a:stretch/>
        </p:blipFill>
        <p:spPr>
          <a:xfrm>
            <a:off x="4798363" y="967075"/>
            <a:ext cx="3043899" cy="401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0"/>
          <p:cNvSpPr txBox="1">
            <a:spLocks noGrp="1"/>
          </p:cNvSpPr>
          <p:nvPr>
            <p:ph type="title"/>
          </p:nvPr>
        </p:nvSpPr>
        <p:spPr>
          <a:xfrm>
            <a:off x="720000" y="288825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Mourning</a:t>
            </a:r>
            <a:endParaRPr/>
          </a:p>
        </p:txBody>
      </p:sp>
      <p:pic>
        <p:nvPicPr>
          <p:cNvPr id="340" name="Google Shape;34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3800" y="1001925"/>
            <a:ext cx="2787023" cy="383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50" title="15938266767_11b50ea5f4_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941" y="1001925"/>
            <a:ext cx="2327256" cy="383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50" title="16675460577_89a0294bab_o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5435" y="1001925"/>
            <a:ext cx="2436615" cy="38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3"/>
          <p:cNvSpPr txBox="1">
            <a:spLocks noGrp="1"/>
          </p:cNvSpPr>
          <p:nvPr>
            <p:ph type="title" idx="21"/>
          </p:nvPr>
        </p:nvSpPr>
        <p:spPr>
          <a:xfrm>
            <a:off x="720000" y="474375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67" name="Google Shape;167;p33"/>
          <p:cNvSpPr txBox="1">
            <a:spLocks noGrp="1"/>
          </p:cNvSpPr>
          <p:nvPr>
            <p:ph type="title"/>
          </p:nvPr>
        </p:nvSpPr>
        <p:spPr>
          <a:xfrm>
            <a:off x="710352" y="2057075"/>
            <a:ext cx="2439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History</a:t>
            </a:r>
            <a:endParaRPr sz="2800"/>
          </a:p>
        </p:txBody>
      </p:sp>
      <p:sp>
        <p:nvSpPr>
          <p:cNvPr id="168" name="Google Shape;168;p33"/>
          <p:cNvSpPr txBox="1">
            <a:spLocks noGrp="1"/>
          </p:cNvSpPr>
          <p:nvPr>
            <p:ph type="title" idx="2"/>
          </p:nvPr>
        </p:nvSpPr>
        <p:spPr>
          <a:xfrm>
            <a:off x="3346200" y="2057075"/>
            <a:ext cx="2445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Why?</a:t>
            </a:r>
            <a:endParaRPr sz="2800"/>
          </a:p>
        </p:txBody>
      </p:sp>
      <p:sp>
        <p:nvSpPr>
          <p:cNvPr id="169" name="Google Shape;169;p33"/>
          <p:cNvSpPr txBox="1">
            <a:spLocks noGrp="1"/>
          </p:cNvSpPr>
          <p:nvPr>
            <p:ph type="title" idx="4"/>
          </p:nvPr>
        </p:nvSpPr>
        <p:spPr>
          <a:xfrm>
            <a:off x="1896489" y="3454475"/>
            <a:ext cx="2445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Identification</a:t>
            </a:r>
            <a:endParaRPr sz="2800" dirty="0"/>
          </a:p>
        </p:txBody>
      </p:sp>
      <p:sp>
        <p:nvSpPr>
          <p:cNvPr id="170" name="Google Shape;170;p33"/>
          <p:cNvSpPr txBox="1">
            <a:spLocks noGrp="1"/>
          </p:cNvSpPr>
          <p:nvPr>
            <p:ph type="title" idx="8"/>
          </p:nvPr>
        </p:nvSpPr>
        <p:spPr>
          <a:xfrm>
            <a:off x="5988050" y="2057075"/>
            <a:ext cx="2445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Techniques</a:t>
            </a:r>
            <a:endParaRPr sz="2800"/>
          </a:p>
        </p:txBody>
      </p:sp>
      <p:sp>
        <p:nvSpPr>
          <p:cNvPr id="171" name="Google Shape;171;p33"/>
          <p:cNvSpPr txBox="1">
            <a:spLocks noGrp="1"/>
          </p:cNvSpPr>
          <p:nvPr>
            <p:ph type="title" idx="13"/>
          </p:nvPr>
        </p:nvSpPr>
        <p:spPr>
          <a:xfrm>
            <a:off x="4798913" y="3454475"/>
            <a:ext cx="2445600" cy="6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Myths</a:t>
            </a:r>
            <a:endParaRPr sz="2800"/>
          </a:p>
        </p:txBody>
      </p:sp>
      <p:sp>
        <p:nvSpPr>
          <p:cNvPr id="172" name="Google Shape;172;p33"/>
          <p:cNvSpPr txBox="1">
            <a:spLocks noGrp="1"/>
          </p:cNvSpPr>
          <p:nvPr>
            <p:ph type="title" idx="15"/>
          </p:nvPr>
        </p:nvSpPr>
        <p:spPr>
          <a:xfrm>
            <a:off x="1562802" y="154655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01</a:t>
            </a:r>
            <a:endParaRPr sz="4100"/>
          </a:p>
        </p:txBody>
      </p:sp>
      <p:sp>
        <p:nvSpPr>
          <p:cNvPr id="173" name="Google Shape;173;p33"/>
          <p:cNvSpPr txBox="1">
            <a:spLocks noGrp="1"/>
          </p:cNvSpPr>
          <p:nvPr>
            <p:ph type="title" idx="16"/>
          </p:nvPr>
        </p:nvSpPr>
        <p:spPr>
          <a:xfrm>
            <a:off x="2754939" y="29439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04</a:t>
            </a:r>
            <a:endParaRPr sz="4100"/>
          </a:p>
        </p:txBody>
      </p:sp>
      <p:sp>
        <p:nvSpPr>
          <p:cNvPr id="174" name="Google Shape;174;p33"/>
          <p:cNvSpPr txBox="1">
            <a:spLocks noGrp="1"/>
          </p:cNvSpPr>
          <p:nvPr>
            <p:ph type="title" idx="17"/>
          </p:nvPr>
        </p:nvSpPr>
        <p:spPr>
          <a:xfrm>
            <a:off x="4201622" y="154655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02</a:t>
            </a:r>
            <a:endParaRPr sz="4100"/>
          </a:p>
        </p:txBody>
      </p:sp>
      <p:sp>
        <p:nvSpPr>
          <p:cNvPr id="175" name="Google Shape;175;p33"/>
          <p:cNvSpPr txBox="1">
            <a:spLocks noGrp="1"/>
          </p:cNvSpPr>
          <p:nvPr>
            <p:ph type="title" idx="19"/>
          </p:nvPr>
        </p:nvSpPr>
        <p:spPr>
          <a:xfrm>
            <a:off x="6843498" y="1546558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03</a:t>
            </a:r>
            <a:endParaRPr sz="4100"/>
          </a:p>
        </p:txBody>
      </p:sp>
      <p:sp>
        <p:nvSpPr>
          <p:cNvPr id="176" name="Google Shape;176;p33"/>
          <p:cNvSpPr txBox="1">
            <a:spLocks noGrp="1"/>
          </p:cNvSpPr>
          <p:nvPr>
            <p:ph type="title" idx="20"/>
          </p:nvPr>
        </p:nvSpPr>
        <p:spPr>
          <a:xfrm>
            <a:off x="5654360" y="2943966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05</a:t>
            </a:r>
            <a:endParaRPr sz="41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>
            <a:spLocks noGrp="1"/>
          </p:cNvSpPr>
          <p:nvPr>
            <p:ph type="title"/>
          </p:nvPr>
        </p:nvSpPr>
        <p:spPr>
          <a:xfrm>
            <a:off x="1290700" y="2332250"/>
            <a:ext cx="71400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Myths</a:t>
            </a:r>
            <a:endParaRPr/>
          </a:p>
        </p:txBody>
      </p:sp>
      <p:sp>
        <p:nvSpPr>
          <p:cNvPr id="348" name="Google Shape;348;p51"/>
          <p:cNvSpPr txBox="1">
            <a:spLocks noGrp="1"/>
          </p:cNvSpPr>
          <p:nvPr>
            <p:ph type="title" idx="2"/>
          </p:nvPr>
        </p:nvSpPr>
        <p:spPr>
          <a:xfrm>
            <a:off x="7196800" y="1490450"/>
            <a:ext cx="1233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52" title="Screenshot 2025-04-24 at 5.54.1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8763" y="205850"/>
            <a:ext cx="6286474" cy="4731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"/>
          <p:cNvSpPr txBox="1">
            <a:spLocks noGrp="1"/>
          </p:cNvSpPr>
          <p:nvPr>
            <p:ph type="title"/>
          </p:nvPr>
        </p:nvSpPr>
        <p:spPr>
          <a:xfrm>
            <a:off x="720000" y="215525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Myth of the Standing Corpse</a:t>
            </a:r>
            <a:endParaRPr/>
          </a:p>
        </p:txBody>
      </p:sp>
      <p:pic>
        <p:nvPicPr>
          <p:cNvPr id="359" name="Google Shape;359;p53"/>
          <p:cNvPicPr preferRelativeResize="0"/>
          <p:nvPr/>
        </p:nvPicPr>
        <p:blipFill rotWithShape="1">
          <a:blip r:embed="rId4">
            <a:alphaModFix/>
          </a:blip>
          <a:srcRect l="19491" t="4095" r="9293" b="17139"/>
          <a:stretch/>
        </p:blipFill>
        <p:spPr>
          <a:xfrm>
            <a:off x="6944550" y="1024875"/>
            <a:ext cx="2129954" cy="352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0495" y="1024875"/>
            <a:ext cx="2158181" cy="352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53"/>
          <p:cNvPicPr preferRelativeResize="0"/>
          <p:nvPr/>
        </p:nvPicPr>
        <p:blipFill rotWithShape="1">
          <a:blip r:embed="rId6">
            <a:alphaModFix/>
          </a:blip>
          <a:srcRect l="7037" t="10482"/>
          <a:stretch/>
        </p:blipFill>
        <p:spPr>
          <a:xfrm>
            <a:off x="4611488" y="1024887"/>
            <a:ext cx="2220250" cy="3527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3"/>
          <p:cNvPicPr preferRelativeResize="0"/>
          <p:nvPr/>
        </p:nvPicPr>
        <p:blipFill rotWithShape="1">
          <a:blip r:embed="rId7">
            <a:alphaModFix/>
          </a:blip>
          <a:srcRect l="3215" r="8202" b="3400"/>
          <a:stretch/>
        </p:blipFill>
        <p:spPr>
          <a:xfrm>
            <a:off x="69500" y="1041375"/>
            <a:ext cx="2158175" cy="3494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54"/>
          <p:cNvPicPr preferRelativeResize="0"/>
          <p:nvPr/>
        </p:nvPicPr>
        <p:blipFill rotWithShape="1">
          <a:blip r:embed="rId3">
            <a:alphaModFix/>
          </a:blip>
          <a:srcRect l="13688"/>
          <a:stretch/>
        </p:blipFill>
        <p:spPr>
          <a:xfrm>
            <a:off x="296875" y="806228"/>
            <a:ext cx="4307949" cy="3415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4"/>
          <p:cNvPicPr preferRelativeResize="0"/>
          <p:nvPr/>
        </p:nvPicPr>
        <p:blipFill rotWithShape="1">
          <a:blip r:embed="rId4">
            <a:alphaModFix/>
          </a:blip>
          <a:srcRect t="18910"/>
          <a:stretch/>
        </p:blipFill>
        <p:spPr>
          <a:xfrm>
            <a:off x="4784725" y="134625"/>
            <a:ext cx="4062400" cy="211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4"/>
          <p:cNvPicPr preferRelativeResize="0"/>
          <p:nvPr/>
        </p:nvPicPr>
        <p:blipFill rotWithShape="1">
          <a:blip r:embed="rId5">
            <a:alphaModFix/>
          </a:blip>
          <a:srcRect t="9489" b="5018"/>
          <a:stretch/>
        </p:blipFill>
        <p:spPr>
          <a:xfrm>
            <a:off x="4784725" y="2309350"/>
            <a:ext cx="4062400" cy="26995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55"/>
          <p:cNvPicPr preferRelativeResize="0"/>
          <p:nvPr/>
        </p:nvPicPr>
        <p:blipFill rotWithShape="1">
          <a:blip r:embed="rId3">
            <a:alphaModFix/>
          </a:blip>
          <a:srcRect l="7354" r="7626" b="15690"/>
          <a:stretch/>
        </p:blipFill>
        <p:spPr>
          <a:xfrm>
            <a:off x="810788" y="164038"/>
            <a:ext cx="3664174" cy="481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55"/>
          <p:cNvPicPr preferRelativeResize="0"/>
          <p:nvPr/>
        </p:nvPicPr>
        <p:blipFill rotWithShape="1">
          <a:blip r:embed="rId4">
            <a:alphaModFix/>
          </a:blip>
          <a:srcRect t="4168" b="4406"/>
          <a:stretch/>
        </p:blipFill>
        <p:spPr>
          <a:xfrm>
            <a:off x="4821838" y="164037"/>
            <a:ext cx="3511382" cy="481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6"/>
          <p:cNvSpPr txBox="1">
            <a:spLocks noGrp="1"/>
          </p:cNvSpPr>
          <p:nvPr>
            <p:ph type="title"/>
          </p:nvPr>
        </p:nvSpPr>
        <p:spPr>
          <a:xfrm>
            <a:off x="720000" y="7795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Children: Asleep or Dead?</a:t>
            </a:r>
            <a:endParaRPr/>
          </a:p>
        </p:txBody>
      </p:sp>
      <p:pic>
        <p:nvPicPr>
          <p:cNvPr id="381" name="Google Shape;38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476" y="1160904"/>
            <a:ext cx="2243687" cy="335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838" y="2933275"/>
            <a:ext cx="3244850" cy="208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0750" y="1152168"/>
            <a:ext cx="2243676" cy="3372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56"/>
          <p:cNvPicPr preferRelativeResize="0"/>
          <p:nvPr/>
        </p:nvPicPr>
        <p:blipFill rotWithShape="1">
          <a:blip r:embed="rId6">
            <a:alphaModFix/>
          </a:blip>
          <a:srcRect l="11242" t="13916" r="12380" b="17930"/>
          <a:stretch/>
        </p:blipFill>
        <p:spPr>
          <a:xfrm>
            <a:off x="689550" y="663250"/>
            <a:ext cx="2581450" cy="214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57"/>
          <p:cNvPicPr preferRelativeResize="0"/>
          <p:nvPr/>
        </p:nvPicPr>
        <p:blipFill rotWithShape="1">
          <a:blip r:embed="rId3">
            <a:alphaModFix/>
          </a:blip>
          <a:srcRect l="2234" t="2657" r="1851" b="2076"/>
          <a:stretch/>
        </p:blipFill>
        <p:spPr>
          <a:xfrm>
            <a:off x="3154063" y="333450"/>
            <a:ext cx="3064962" cy="44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425" y="333450"/>
            <a:ext cx="2937779" cy="447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2900" y="333461"/>
            <a:ext cx="2708675" cy="4476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8" title="14597713694_1f16ce9b6e_o (1)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3338" y="109588"/>
            <a:ext cx="7237325" cy="4924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59"/>
          <p:cNvSpPr txBox="1">
            <a:spLocks noGrp="1"/>
          </p:cNvSpPr>
          <p:nvPr>
            <p:ph type="title"/>
          </p:nvPr>
        </p:nvSpPr>
        <p:spPr>
          <a:xfrm>
            <a:off x="720000" y="4166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402" name="Google Shape;402;p59"/>
          <p:cNvSpPr txBox="1">
            <a:spLocks noGrp="1"/>
          </p:cNvSpPr>
          <p:nvPr>
            <p:ph type="body" idx="1"/>
          </p:nvPr>
        </p:nvSpPr>
        <p:spPr>
          <a:xfrm>
            <a:off x="720000" y="987150"/>
            <a:ext cx="7704000" cy="353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Bell, B. (2016, June 5).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Taken from life: The unsettling art of death photography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. BBC News.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https://www.bbc.com/news/uk-england-36389581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Carlton, G. (2020, December 16).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27 Victorian death photos – And the disturbing history behind them.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All that’s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interesting. https://allthatsinteresting.com/victorian-death-photos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Doughty, C. [Caitlin Doughty]. (2017, January 12).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Victorian STANDING corpse photographs? 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[Video]. YouTube.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https://www.youtube.com/watch?v=E8DxI8Pn1Uw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Lenora. (2024, March 4). Memento mori: Victorian post-mortem photography.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The Haunted Palace Blog.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https://hauntedpalaceblog.com/2024/03/04/memento-mori-victorian-post-mortem-photography-2/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Meinwald, D. (1990).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Memento mori: Death in nineteenth century photography. 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California Museum of Photography,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University of California.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Cantrell, S.M. (2023, March 24). </a:t>
            </a:r>
            <a:r>
              <a:rPr lang="en" sz="1200" i="1">
                <a:latin typeface="Times New Roman"/>
                <a:ea typeface="Times New Roman"/>
                <a:cs typeface="Times New Roman"/>
                <a:sym typeface="Times New Roman"/>
              </a:rPr>
              <a:t>Victorian postmortem photos: The myth of the stand alone corpse</a:t>
            </a: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https://dealer042.wixsite.com/post-mortem-photos/blank</a:t>
            </a:r>
            <a:endParaRPr sz="1200">
              <a:solidFill>
                <a:srgbClr val="1C1C1C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title"/>
          </p:nvPr>
        </p:nvSpPr>
        <p:spPr>
          <a:xfrm>
            <a:off x="965550" y="2332250"/>
            <a:ext cx="74649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History of Postmortem Photography</a:t>
            </a:r>
            <a:endParaRPr/>
          </a:p>
        </p:txBody>
      </p:sp>
      <p:sp>
        <p:nvSpPr>
          <p:cNvPr id="182" name="Google Shape;182;p34"/>
          <p:cNvSpPr txBox="1">
            <a:spLocks noGrp="1"/>
          </p:cNvSpPr>
          <p:nvPr>
            <p:ph type="title" idx="2"/>
          </p:nvPr>
        </p:nvSpPr>
        <p:spPr>
          <a:xfrm>
            <a:off x="7196550" y="1274475"/>
            <a:ext cx="1233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>
            <a:spLocks noGrp="1"/>
          </p:cNvSpPr>
          <p:nvPr>
            <p:ph type="title"/>
          </p:nvPr>
        </p:nvSpPr>
        <p:spPr>
          <a:xfrm>
            <a:off x="720000" y="273725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Changing Meanings of Death</a:t>
            </a:r>
            <a:endParaRPr/>
          </a:p>
        </p:txBody>
      </p:sp>
      <p:sp>
        <p:nvSpPr>
          <p:cNvPr id="188" name="Google Shape;188;p35"/>
          <p:cNvSpPr txBox="1">
            <a:spLocks noGrp="1"/>
          </p:cNvSpPr>
          <p:nvPr>
            <p:ph type="subTitle" idx="1"/>
          </p:nvPr>
        </p:nvSpPr>
        <p:spPr>
          <a:xfrm>
            <a:off x="180625" y="851400"/>
            <a:ext cx="4708200" cy="3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18th century and before: effect diffused throughout entire community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19th century: concentrated within small family systems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Decrease in communal living and agriculture, increase in industry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Times New Roman"/>
              <a:buChar char="●"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Visual imagery of death represents attempts at coming to terms with new meanings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Times New Roman"/>
              <a:buChar char="○"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From ambiguous to individual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9" name="Google Shape;189;p35"/>
          <p:cNvPicPr preferRelativeResize="0"/>
          <p:nvPr/>
        </p:nvPicPr>
        <p:blipFill rotWithShape="1">
          <a:blip r:embed="rId4">
            <a:alphaModFix/>
          </a:blip>
          <a:srcRect l="1185" b="1874"/>
          <a:stretch/>
        </p:blipFill>
        <p:spPr>
          <a:xfrm>
            <a:off x="4854149" y="982575"/>
            <a:ext cx="3666799" cy="227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5"/>
          <p:cNvSpPr txBox="1"/>
          <p:nvPr/>
        </p:nvSpPr>
        <p:spPr>
          <a:xfrm>
            <a:off x="5187550" y="3182325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‘Fading Away’ by Henry Peach Robinson, 1858.</a:t>
            </a:r>
            <a:endParaRPr sz="1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35"/>
          <p:cNvSpPr txBox="1"/>
          <p:nvPr/>
        </p:nvSpPr>
        <p:spPr>
          <a:xfrm>
            <a:off x="371850" y="3489075"/>
            <a:ext cx="8400300" cy="15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“Grief in nineteenth century America is explainable by the fact that society was undergoing a confusing and disorienting transition from an extended family system to a small family system. The small family system… is a form of socialization that creates overidentification and overdependence, and in which each person appears to the others to be irreplaceable”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(Meinwald, 1990, p. 8).</a:t>
            </a:r>
            <a:endParaRPr>
              <a:solidFill>
                <a:schemeClr val="lt1"/>
              </a:solidFill>
              <a:latin typeface="Darker Grotesque"/>
              <a:ea typeface="Darker Grotesque"/>
              <a:cs typeface="Darker Grotesque"/>
              <a:sym typeface="Darker Grotesq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>
            <a:spLocks noGrp="1"/>
          </p:cNvSpPr>
          <p:nvPr>
            <p:ph type="title" idx="8"/>
          </p:nvPr>
        </p:nvSpPr>
        <p:spPr>
          <a:xfrm>
            <a:off x="720000" y="25695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Advent of Photography</a:t>
            </a:r>
            <a:endParaRPr/>
          </a:p>
        </p:txBody>
      </p:sp>
      <p:sp>
        <p:nvSpPr>
          <p:cNvPr id="197" name="Google Shape;197;p36"/>
          <p:cNvSpPr txBox="1">
            <a:spLocks noGrp="1"/>
          </p:cNvSpPr>
          <p:nvPr>
            <p:ph type="subTitle" idx="5"/>
          </p:nvPr>
        </p:nvSpPr>
        <p:spPr>
          <a:xfrm>
            <a:off x="4539925" y="1396300"/>
            <a:ext cx="1978200" cy="8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Image on an iron plate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Even less expensive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8" name="Google Shape;198;p36"/>
          <p:cNvSpPr txBox="1">
            <a:spLocks noGrp="1"/>
          </p:cNvSpPr>
          <p:nvPr>
            <p:ph type="title"/>
          </p:nvPr>
        </p:nvSpPr>
        <p:spPr>
          <a:xfrm>
            <a:off x="136238" y="835600"/>
            <a:ext cx="23082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Daguerreotype</a:t>
            </a:r>
            <a:endParaRPr sz="2300"/>
          </a:p>
        </p:txBody>
      </p:sp>
      <p:sp>
        <p:nvSpPr>
          <p:cNvPr id="199" name="Google Shape;199;p36"/>
          <p:cNvSpPr txBox="1">
            <a:spLocks noGrp="1"/>
          </p:cNvSpPr>
          <p:nvPr>
            <p:ph type="subTitle" idx="1"/>
          </p:nvPr>
        </p:nvSpPr>
        <p:spPr>
          <a:xfrm>
            <a:off x="136200" y="1396300"/>
            <a:ext cx="2308200" cy="19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Image on a silver-coated copper plate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Initially extremely expensive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Became less expensive, available to more people in 1840s with rise in photographers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36"/>
          <p:cNvSpPr txBox="1">
            <a:spLocks noGrp="1"/>
          </p:cNvSpPr>
          <p:nvPr>
            <p:ph type="title" idx="2"/>
          </p:nvPr>
        </p:nvSpPr>
        <p:spPr>
          <a:xfrm>
            <a:off x="2657512" y="842250"/>
            <a:ext cx="1764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Ambrotype</a:t>
            </a:r>
            <a:endParaRPr sz="2300"/>
          </a:p>
        </p:txBody>
      </p:sp>
      <p:sp>
        <p:nvSpPr>
          <p:cNvPr id="201" name="Google Shape;201;p36"/>
          <p:cNvSpPr txBox="1">
            <a:spLocks noGrp="1"/>
          </p:cNvSpPr>
          <p:nvPr>
            <p:ph type="subTitle" idx="3"/>
          </p:nvPr>
        </p:nvSpPr>
        <p:spPr>
          <a:xfrm>
            <a:off x="2550700" y="1396300"/>
            <a:ext cx="1978200" cy="11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Image on a glass plate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Less expensive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Extremely fragile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36"/>
          <p:cNvSpPr txBox="1">
            <a:spLocks noGrp="1"/>
          </p:cNvSpPr>
          <p:nvPr>
            <p:ph type="title" idx="4"/>
          </p:nvPr>
        </p:nvSpPr>
        <p:spPr>
          <a:xfrm>
            <a:off x="4635163" y="842250"/>
            <a:ext cx="16809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Tintype</a:t>
            </a:r>
            <a:endParaRPr sz="2300"/>
          </a:p>
        </p:txBody>
      </p:sp>
      <p:sp>
        <p:nvSpPr>
          <p:cNvPr id="203" name="Google Shape;203;p36"/>
          <p:cNvSpPr txBox="1">
            <a:spLocks noGrp="1"/>
          </p:cNvSpPr>
          <p:nvPr>
            <p:ph type="title" idx="6"/>
          </p:nvPr>
        </p:nvSpPr>
        <p:spPr>
          <a:xfrm>
            <a:off x="6529162" y="842250"/>
            <a:ext cx="2478600" cy="6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Carte-de-Visite</a:t>
            </a:r>
            <a:endParaRPr sz="2300"/>
          </a:p>
        </p:txBody>
      </p:sp>
      <p:sp>
        <p:nvSpPr>
          <p:cNvPr id="204" name="Google Shape;204;p36"/>
          <p:cNvSpPr txBox="1">
            <a:spLocks noGrp="1"/>
          </p:cNvSpPr>
          <p:nvPr>
            <p:ph type="subTitle" idx="7"/>
          </p:nvPr>
        </p:nvSpPr>
        <p:spPr>
          <a:xfrm>
            <a:off x="6682300" y="1396300"/>
            <a:ext cx="2172300" cy="76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Image on a piece of paper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Least expensive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5" name="Google Shape;205;p36"/>
          <p:cNvCxnSpPr/>
          <p:nvPr/>
        </p:nvCxnSpPr>
        <p:spPr>
          <a:xfrm>
            <a:off x="-631800" y="4183388"/>
            <a:ext cx="104076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36"/>
          <p:cNvCxnSpPr/>
          <p:nvPr/>
        </p:nvCxnSpPr>
        <p:spPr>
          <a:xfrm>
            <a:off x="6055775" y="4044171"/>
            <a:ext cx="0" cy="6606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7" name="Google Shape;207;p36"/>
          <p:cNvGrpSpPr/>
          <p:nvPr/>
        </p:nvGrpSpPr>
        <p:grpSpPr>
          <a:xfrm>
            <a:off x="3396379" y="5489339"/>
            <a:ext cx="114945" cy="81857"/>
            <a:chOff x="-59015625" y="1993850"/>
            <a:chExt cx="144950" cy="103225"/>
          </a:xfrm>
        </p:grpSpPr>
        <p:sp>
          <p:nvSpPr>
            <p:cNvPr id="208" name="Google Shape;208;p36"/>
            <p:cNvSpPr/>
            <p:nvPr/>
          </p:nvSpPr>
          <p:spPr>
            <a:xfrm>
              <a:off x="-59015625" y="19938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6"/>
            <p:cNvSpPr/>
            <p:nvPr/>
          </p:nvSpPr>
          <p:spPr>
            <a:xfrm>
              <a:off x="-58954200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6"/>
            <p:cNvSpPr/>
            <p:nvPr/>
          </p:nvSpPr>
          <p:spPr>
            <a:xfrm>
              <a:off x="-58891975" y="19938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6"/>
            <p:cNvSpPr/>
            <p:nvPr/>
          </p:nvSpPr>
          <p:spPr>
            <a:xfrm>
              <a:off x="-59015625" y="2034825"/>
              <a:ext cx="20500" cy="21275"/>
            </a:xfrm>
            <a:custGeom>
              <a:avLst/>
              <a:gdLst/>
              <a:ahLst/>
              <a:cxnLst/>
              <a:rect l="l" t="t" r="r" b="b"/>
              <a:pathLst>
                <a:path w="820" h="851" extrusionOk="0">
                  <a:moveTo>
                    <a:pt x="189" y="0"/>
                  </a:moveTo>
                  <a:cubicBezTo>
                    <a:pt x="63" y="0"/>
                    <a:pt x="0" y="95"/>
                    <a:pt x="0" y="221"/>
                  </a:cubicBezTo>
                  <a:lnTo>
                    <a:pt x="0" y="630"/>
                  </a:lnTo>
                  <a:cubicBezTo>
                    <a:pt x="0" y="756"/>
                    <a:pt x="95" y="851"/>
                    <a:pt x="189" y="851"/>
                  </a:cubicBezTo>
                  <a:lnTo>
                    <a:pt x="630" y="851"/>
                  </a:lnTo>
                  <a:cubicBezTo>
                    <a:pt x="725" y="851"/>
                    <a:pt x="820" y="756"/>
                    <a:pt x="820" y="630"/>
                  </a:cubicBezTo>
                  <a:lnTo>
                    <a:pt x="820" y="221"/>
                  </a:lnTo>
                  <a:cubicBezTo>
                    <a:pt x="820" y="95"/>
                    <a:pt x="725" y="0"/>
                    <a:pt x="6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6"/>
            <p:cNvSpPr/>
            <p:nvPr/>
          </p:nvSpPr>
          <p:spPr>
            <a:xfrm>
              <a:off x="-58954200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221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221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6"/>
            <p:cNvSpPr/>
            <p:nvPr/>
          </p:nvSpPr>
          <p:spPr>
            <a:xfrm>
              <a:off x="-58891975" y="2034825"/>
              <a:ext cx="21300" cy="21275"/>
            </a:xfrm>
            <a:custGeom>
              <a:avLst/>
              <a:gdLst/>
              <a:ahLst/>
              <a:cxnLst/>
              <a:rect l="l" t="t" r="r" b="b"/>
              <a:pathLst>
                <a:path w="852" h="851" extrusionOk="0">
                  <a:moveTo>
                    <a:pt x="190" y="0"/>
                  </a:moveTo>
                  <a:cubicBezTo>
                    <a:pt x="95" y="0"/>
                    <a:pt x="1" y="95"/>
                    <a:pt x="1" y="221"/>
                  </a:cubicBezTo>
                  <a:lnTo>
                    <a:pt x="1" y="630"/>
                  </a:lnTo>
                  <a:cubicBezTo>
                    <a:pt x="1" y="756"/>
                    <a:pt x="127" y="851"/>
                    <a:pt x="190" y="851"/>
                  </a:cubicBezTo>
                  <a:lnTo>
                    <a:pt x="631" y="851"/>
                  </a:lnTo>
                  <a:cubicBezTo>
                    <a:pt x="757" y="851"/>
                    <a:pt x="851" y="756"/>
                    <a:pt x="851" y="630"/>
                  </a:cubicBezTo>
                  <a:lnTo>
                    <a:pt x="851" y="221"/>
                  </a:lnTo>
                  <a:cubicBezTo>
                    <a:pt x="851" y="95"/>
                    <a:pt x="757" y="0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6"/>
            <p:cNvSpPr/>
            <p:nvPr/>
          </p:nvSpPr>
          <p:spPr>
            <a:xfrm>
              <a:off x="-59015625" y="2076550"/>
              <a:ext cx="20500" cy="20525"/>
            </a:xfrm>
            <a:custGeom>
              <a:avLst/>
              <a:gdLst/>
              <a:ahLst/>
              <a:cxnLst/>
              <a:rect l="l" t="t" r="r" b="b"/>
              <a:pathLst>
                <a:path w="820" h="821" extrusionOk="0">
                  <a:moveTo>
                    <a:pt x="189" y="1"/>
                  </a:moveTo>
                  <a:cubicBezTo>
                    <a:pt x="63" y="1"/>
                    <a:pt x="0" y="64"/>
                    <a:pt x="0" y="190"/>
                  </a:cubicBezTo>
                  <a:lnTo>
                    <a:pt x="0" y="631"/>
                  </a:lnTo>
                  <a:cubicBezTo>
                    <a:pt x="0" y="757"/>
                    <a:pt x="95" y="820"/>
                    <a:pt x="189" y="820"/>
                  </a:cubicBezTo>
                  <a:lnTo>
                    <a:pt x="630" y="820"/>
                  </a:lnTo>
                  <a:cubicBezTo>
                    <a:pt x="725" y="820"/>
                    <a:pt x="820" y="757"/>
                    <a:pt x="820" y="631"/>
                  </a:cubicBezTo>
                  <a:lnTo>
                    <a:pt x="820" y="190"/>
                  </a:lnTo>
                  <a:cubicBezTo>
                    <a:pt x="820" y="64"/>
                    <a:pt x="725" y="1"/>
                    <a:pt x="6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6"/>
            <p:cNvSpPr/>
            <p:nvPr/>
          </p:nvSpPr>
          <p:spPr>
            <a:xfrm>
              <a:off x="-58954200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221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221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6"/>
            <p:cNvSpPr/>
            <p:nvPr/>
          </p:nvSpPr>
          <p:spPr>
            <a:xfrm>
              <a:off x="-58891975" y="2076550"/>
              <a:ext cx="21300" cy="20525"/>
            </a:xfrm>
            <a:custGeom>
              <a:avLst/>
              <a:gdLst/>
              <a:ahLst/>
              <a:cxnLst/>
              <a:rect l="l" t="t" r="r" b="b"/>
              <a:pathLst>
                <a:path w="852" h="821" extrusionOk="0">
                  <a:moveTo>
                    <a:pt x="190" y="1"/>
                  </a:moveTo>
                  <a:cubicBezTo>
                    <a:pt x="95" y="1"/>
                    <a:pt x="1" y="64"/>
                    <a:pt x="1" y="190"/>
                  </a:cubicBezTo>
                  <a:lnTo>
                    <a:pt x="1" y="631"/>
                  </a:lnTo>
                  <a:cubicBezTo>
                    <a:pt x="1" y="757"/>
                    <a:pt x="127" y="820"/>
                    <a:pt x="190" y="820"/>
                  </a:cubicBezTo>
                  <a:lnTo>
                    <a:pt x="631" y="820"/>
                  </a:lnTo>
                  <a:cubicBezTo>
                    <a:pt x="757" y="820"/>
                    <a:pt x="851" y="757"/>
                    <a:pt x="851" y="631"/>
                  </a:cubicBezTo>
                  <a:lnTo>
                    <a:pt x="851" y="190"/>
                  </a:lnTo>
                  <a:cubicBezTo>
                    <a:pt x="851" y="64"/>
                    <a:pt x="757" y="1"/>
                    <a:pt x="6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7" name="Google Shape;217;p36"/>
          <p:cNvSpPr txBox="1"/>
          <p:nvPr/>
        </p:nvSpPr>
        <p:spPr>
          <a:xfrm flipH="1">
            <a:off x="56675" y="4381450"/>
            <a:ext cx="23082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Daguerreotype</a:t>
            </a:r>
            <a:endParaRPr sz="16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18" name="Google Shape;218;p36"/>
          <p:cNvSpPr txBox="1"/>
          <p:nvPr/>
        </p:nvSpPr>
        <p:spPr>
          <a:xfrm flipH="1">
            <a:off x="2997602" y="4392542"/>
            <a:ext cx="1764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Ambrotype</a:t>
            </a:r>
            <a:endParaRPr sz="16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19" name="Google Shape;219;p36"/>
          <p:cNvSpPr txBox="1"/>
          <p:nvPr/>
        </p:nvSpPr>
        <p:spPr>
          <a:xfrm flipH="1">
            <a:off x="4736650" y="4380000"/>
            <a:ext cx="959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Tintype</a:t>
            </a:r>
            <a:endParaRPr sz="16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20" name="Google Shape;220;p36"/>
          <p:cNvSpPr txBox="1"/>
          <p:nvPr/>
        </p:nvSpPr>
        <p:spPr>
          <a:xfrm flipH="1">
            <a:off x="5121126" y="4659025"/>
            <a:ext cx="186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Carte-de-Visite</a:t>
            </a:r>
            <a:endParaRPr sz="16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21" name="Google Shape;221;p36"/>
          <p:cNvSpPr txBox="1"/>
          <p:nvPr/>
        </p:nvSpPr>
        <p:spPr>
          <a:xfrm flipH="1">
            <a:off x="871325" y="3990945"/>
            <a:ext cx="678900" cy="384900"/>
          </a:xfrm>
          <a:prstGeom prst="rect">
            <a:avLst/>
          </a:prstGeom>
          <a:solidFill>
            <a:srgbClr val="644A27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1839</a:t>
            </a:r>
            <a:endParaRPr sz="22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22" name="Google Shape;222;p36"/>
          <p:cNvSpPr txBox="1"/>
          <p:nvPr/>
        </p:nvSpPr>
        <p:spPr>
          <a:xfrm flipH="1">
            <a:off x="3540450" y="3996546"/>
            <a:ext cx="678900" cy="384900"/>
          </a:xfrm>
          <a:prstGeom prst="rect">
            <a:avLst/>
          </a:prstGeom>
          <a:solidFill>
            <a:srgbClr val="644A27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1851</a:t>
            </a:r>
            <a:endParaRPr sz="22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23" name="Google Shape;223;p36"/>
          <p:cNvSpPr txBox="1"/>
          <p:nvPr/>
        </p:nvSpPr>
        <p:spPr>
          <a:xfrm flipH="1">
            <a:off x="4877050" y="3990954"/>
            <a:ext cx="678900" cy="384900"/>
          </a:xfrm>
          <a:prstGeom prst="rect">
            <a:avLst/>
          </a:prstGeom>
          <a:solidFill>
            <a:srgbClr val="644A27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1853</a:t>
            </a:r>
            <a:endParaRPr sz="22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24" name="Google Shape;224;p36"/>
          <p:cNvSpPr txBox="1"/>
          <p:nvPr/>
        </p:nvSpPr>
        <p:spPr>
          <a:xfrm flipH="1">
            <a:off x="5716325" y="3996546"/>
            <a:ext cx="678900" cy="384900"/>
          </a:xfrm>
          <a:prstGeom prst="rect">
            <a:avLst/>
          </a:prstGeom>
          <a:solidFill>
            <a:srgbClr val="644A27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1854</a:t>
            </a:r>
            <a:endParaRPr sz="22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25" name="Google Shape;225;p36"/>
          <p:cNvSpPr txBox="1"/>
          <p:nvPr/>
        </p:nvSpPr>
        <p:spPr>
          <a:xfrm flipH="1">
            <a:off x="7532000" y="3990946"/>
            <a:ext cx="777900" cy="384900"/>
          </a:xfrm>
          <a:prstGeom prst="rect">
            <a:avLst/>
          </a:prstGeom>
          <a:solidFill>
            <a:srgbClr val="644A27"/>
          </a:solidFill>
          <a:ln>
            <a:noFill/>
          </a:ln>
        </p:spPr>
        <p:txBody>
          <a:bodyPr spcFirstLastPara="1" wrap="square" lIns="91425" tIns="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1860s</a:t>
            </a:r>
            <a:endParaRPr sz="22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sp>
        <p:nvSpPr>
          <p:cNvPr id="226" name="Google Shape;226;p36"/>
          <p:cNvSpPr txBox="1"/>
          <p:nvPr/>
        </p:nvSpPr>
        <p:spPr>
          <a:xfrm flipH="1">
            <a:off x="7038650" y="4375850"/>
            <a:ext cx="1764600" cy="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Accessible &amp;</a:t>
            </a:r>
            <a:endParaRPr sz="16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IM Fell English SC"/>
                <a:ea typeface="IM Fell English SC"/>
                <a:cs typeface="IM Fell English SC"/>
                <a:sym typeface="IM Fell English SC"/>
              </a:rPr>
              <a:t>Affordable</a:t>
            </a:r>
            <a:endParaRPr sz="1600">
              <a:solidFill>
                <a:schemeClr val="lt1"/>
              </a:solidFill>
              <a:latin typeface="IM Fell English SC"/>
              <a:ea typeface="IM Fell English SC"/>
              <a:cs typeface="IM Fell English SC"/>
              <a:sym typeface="IM Fell English SC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 rotWithShape="1">
          <a:blip r:embed="rId4">
            <a:alphaModFix/>
          </a:blip>
          <a:srcRect l="1157" t="1475" r="1575" b="2073"/>
          <a:stretch/>
        </p:blipFill>
        <p:spPr>
          <a:xfrm>
            <a:off x="2550700" y="2582125"/>
            <a:ext cx="1424015" cy="114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6"/>
          <p:cNvPicPr preferRelativeResize="0"/>
          <p:nvPr/>
        </p:nvPicPr>
        <p:blipFill rotWithShape="1">
          <a:blip r:embed="rId5">
            <a:alphaModFix/>
          </a:blip>
          <a:srcRect l="66410" r="661"/>
          <a:stretch/>
        </p:blipFill>
        <p:spPr>
          <a:xfrm>
            <a:off x="6232953" y="2220826"/>
            <a:ext cx="1135898" cy="1552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85950" y="2233550"/>
            <a:ext cx="959733" cy="155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91825" y="2272792"/>
            <a:ext cx="1424024" cy="1473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7"/>
          <p:cNvSpPr txBox="1">
            <a:spLocks noGrp="1"/>
          </p:cNvSpPr>
          <p:nvPr>
            <p:ph type="title"/>
          </p:nvPr>
        </p:nvSpPr>
        <p:spPr>
          <a:xfrm>
            <a:off x="3363025" y="2332238"/>
            <a:ext cx="50676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take photos of the dead?</a:t>
            </a:r>
            <a:endParaRPr/>
          </a:p>
        </p:txBody>
      </p:sp>
      <p:sp>
        <p:nvSpPr>
          <p:cNvPr id="236" name="Google Shape;236;p37"/>
          <p:cNvSpPr txBox="1">
            <a:spLocks noGrp="1"/>
          </p:cNvSpPr>
          <p:nvPr>
            <p:ph type="title" idx="2"/>
          </p:nvPr>
        </p:nvSpPr>
        <p:spPr>
          <a:xfrm>
            <a:off x="7196725" y="1207050"/>
            <a:ext cx="1233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8"/>
          <p:cNvSpPr txBox="1">
            <a:spLocks noGrp="1"/>
          </p:cNvSpPr>
          <p:nvPr>
            <p:ph type="title"/>
          </p:nvPr>
        </p:nvSpPr>
        <p:spPr>
          <a:xfrm>
            <a:off x="720000" y="20470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Observer</a:t>
            </a:r>
            <a:endParaRPr/>
          </a:p>
        </p:txBody>
      </p:sp>
      <p:sp>
        <p:nvSpPr>
          <p:cNvPr id="242" name="Google Shape;242;p38"/>
          <p:cNvSpPr txBox="1">
            <a:spLocks noGrp="1"/>
          </p:cNvSpPr>
          <p:nvPr>
            <p:ph type="subTitle" idx="1"/>
          </p:nvPr>
        </p:nvSpPr>
        <p:spPr>
          <a:xfrm>
            <a:off x="0" y="790000"/>
            <a:ext cx="9144000" cy="362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During and before the nineteenth century, people tried to retain the presence of their dead and think of them often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Similar to embalming today, postmortem photography acted as a preservation of the body for the gaze of the observer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Many people would only accept that a person was dead after viewing their body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“Often the first time families would have a photo taken and the last chance to capture the permanent likeness of a child” </a:t>
            </a:r>
            <a:r>
              <a:rPr lang="en" sz="700">
                <a:latin typeface="Times New Roman"/>
                <a:ea typeface="Times New Roman"/>
                <a:cs typeface="Times New Roman"/>
                <a:sym typeface="Times New Roman"/>
              </a:rPr>
              <a:t>(Bell, 2016)</a:t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Times New Roman"/>
              <a:buChar char="●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Some photos depict subjects as if asleep </a:t>
            </a:r>
            <a:endParaRPr sz="1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111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Char char="○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“Someone who is asleep may, afterall, wake up, if only in the dreams or fantasies of the living” </a:t>
            </a:r>
            <a:r>
              <a:rPr lang="en" sz="700">
                <a:latin typeface="Times New Roman"/>
                <a:ea typeface="Times New Roman"/>
                <a:cs typeface="Times New Roman"/>
                <a:sym typeface="Times New Roman"/>
              </a:rPr>
              <a:t>(Meinwald, 1990)</a:t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rial"/>
              <a:buChar char="●"/>
            </a:pPr>
            <a:r>
              <a:rPr lang="en" sz="1300">
                <a:latin typeface="Times New Roman"/>
                <a:ea typeface="Times New Roman"/>
                <a:cs typeface="Times New Roman"/>
                <a:sym typeface="Times New Roman"/>
              </a:rPr>
              <a:t>“Surmount the fact of separation” </a:t>
            </a:r>
            <a:r>
              <a:rPr lang="en" sz="700">
                <a:latin typeface="Times New Roman"/>
                <a:ea typeface="Times New Roman"/>
                <a:cs typeface="Times New Roman"/>
                <a:sym typeface="Times New Roman"/>
              </a:rPr>
              <a:t>(Meinwald, 1990)</a:t>
            </a:r>
            <a:endParaRPr sz="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3" name="Google Shape;24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998" y="2426700"/>
            <a:ext cx="1580552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4925" y="2569725"/>
            <a:ext cx="5088125" cy="22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9"/>
          <p:cNvSpPr txBox="1">
            <a:spLocks noGrp="1"/>
          </p:cNvSpPr>
          <p:nvPr>
            <p:ph type="title"/>
          </p:nvPr>
        </p:nvSpPr>
        <p:spPr>
          <a:xfrm>
            <a:off x="720000" y="358850"/>
            <a:ext cx="7704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the Individual</a:t>
            </a:r>
            <a:endParaRPr/>
          </a:p>
        </p:txBody>
      </p:sp>
      <p:sp>
        <p:nvSpPr>
          <p:cNvPr id="250" name="Google Shape;250;p39"/>
          <p:cNvSpPr txBox="1">
            <a:spLocks noGrp="1"/>
          </p:cNvSpPr>
          <p:nvPr>
            <p:ph type="subTitle" idx="1"/>
          </p:nvPr>
        </p:nvSpPr>
        <p:spPr>
          <a:xfrm>
            <a:off x="240750" y="1011563"/>
            <a:ext cx="7744200" cy="1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Postmortem photos were often the only time a child’s likeness would be recorded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Same for the elderly in the early years of photography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Portraiture as an expression of identity and individual worth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Times New Roman"/>
              <a:buChar char="●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Especially popular in America, a nation undergoing its own self definition 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Times New Roman"/>
              <a:buChar char="○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Individualism seen as a national trait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1" name="Google Shape;25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038" y="2841250"/>
            <a:ext cx="1656866" cy="20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 rotWithShape="1">
          <a:blip r:embed="rId5">
            <a:alphaModFix/>
          </a:blip>
          <a:srcRect l="2320" t="1670" r="1774" b="4458"/>
          <a:stretch/>
        </p:blipFill>
        <p:spPr>
          <a:xfrm>
            <a:off x="6406900" y="2841250"/>
            <a:ext cx="2604366" cy="208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 title="Screenshot 2025-04-24 at 6.02.48 PM.png"/>
          <p:cNvPicPr preferRelativeResize="0"/>
          <p:nvPr/>
        </p:nvPicPr>
        <p:blipFill rotWithShape="1">
          <a:blip r:embed="rId6">
            <a:alphaModFix/>
          </a:blip>
          <a:srcRect l="12587"/>
          <a:stretch/>
        </p:blipFill>
        <p:spPr>
          <a:xfrm>
            <a:off x="1680325" y="2841250"/>
            <a:ext cx="2963723" cy="208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725" y="2841250"/>
            <a:ext cx="1494600" cy="208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>
            <a:spLocks noGrp="1"/>
          </p:cNvSpPr>
          <p:nvPr>
            <p:ph type="title"/>
          </p:nvPr>
        </p:nvSpPr>
        <p:spPr>
          <a:xfrm>
            <a:off x="1290700" y="2332250"/>
            <a:ext cx="7140000" cy="12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Postmortem photography techniques</a:t>
            </a:r>
            <a:endParaRPr/>
          </a:p>
        </p:txBody>
      </p:sp>
      <p:sp>
        <p:nvSpPr>
          <p:cNvPr id="260" name="Google Shape;260;p40"/>
          <p:cNvSpPr txBox="1">
            <a:spLocks noGrp="1"/>
          </p:cNvSpPr>
          <p:nvPr>
            <p:ph type="title" idx="2"/>
          </p:nvPr>
        </p:nvSpPr>
        <p:spPr>
          <a:xfrm>
            <a:off x="7196725" y="1207050"/>
            <a:ext cx="1233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nguage Arts Subject for High School - 11th Grade: Dark Romanticism: American Gothic by Slidesgo">
  <a:themeElements>
    <a:clrScheme name="Simple Light">
      <a:dk1>
        <a:srgbClr val="191919"/>
      </a:dk1>
      <a:lt1>
        <a:srgbClr val="FFFFFF"/>
      </a:lt1>
      <a:dk2>
        <a:srgbClr val="595959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Macintosh PowerPoint</Application>
  <PresentationFormat>On-screen Show (16:9)</PresentationFormat>
  <Paragraphs>104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Times New Roman</vt:lpstr>
      <vt:lpstr>PT Sans</vt:lpstr>
      <vt:lpstr>Darker Grotesque</vt:lpstr>
      <vt:lpstr>Roboto Condensed Light</vt:lpstr>
      <vt:lpstr>IM Fell English SC</vt:lpstr>
      <vt:lpstr>Nunito Light</vt:lpstr>
      <vt:lpstr>Arial</vt:lpstr>
      <vt:lpstr>IM Fell Great Primer SC</vt:lpstr>
      <vt:lpstr>Anaheim</vt:lpstr>
      <vt:lpstr>Language Arts Subject for High School - 11th Grade: Dark Romanticism: American Gothic by Slidesgo</vt:lpstr>
      <vt:lpstr>Rejecting the Finality of Death: Memento Mori Photography</vt:lpstr>
      <vt:lpstr>Table of contents</vt:lpstr>
      <vt:lpstr>The History of Postmortem Photography</vt:lpstr>
      <vt:lpstr>Changing Meanings of Death</vt:lpstr>
      <vt:lpstr>The Advent of Photography</vt:lpstr>
      <vt:lpstr>Why take photos of the dead?</vt:lpstr>
      <vt:lpstr>For the Observer</vt:lpstr>
      <vt:lpstr>For the Individual</vt:lpstr>
      <vt:lpstr>Postmortem photography techniques</vt:lpstr>
      <vt:lpstr>Design in Early Photos</vt:lpstr>
      <vt:lpstr>PowerPoint Presentation</vt:lpstr>
      <vt:lpstr>Design in Later Photos </vt:lpstr>
      <vt:lpstr>PowerPoint Presentation</vt:lpstr>
      <vt:lpstr>Appearance of Life</vt:lpstr>
      <vt:lpstr>How to spot a postmortem photograph</vt:lpstr>
      <vt:lpstr>Focus</vt:lpstr>
      <vt:lpstr>Held Up</vt:lpstr>
      <vt:lpstr>Draped Person</vt:lpstr>
      <vt:lpstr>In Mourning</vt:lpstr>
      <vt:lpstr>Myths</vt:lpstr>
      <vt:lpstr>PowerPoint Presentation</vt:lpstr>
      <vt:lpstr>The Myth of the Standing Corpse</vt:lpstr>
      <vt:lpstr>PowerPoint Presentation</vt:lpstr>
      <vt:lpstr>PowerPoint Presentation</vt:lpstr>
      <vt:lpstr>Children: Asleep or Dead?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Skapoulas, Anna</cp:lastModifiedBy>
  <cp:revision>1</cp:revision>
  <dcterms:modified xsi:type="dcterms:W3CDTF">2025-04-25T03:35:10Z</dcterms:modified>
</cp:coreProperties>
</file>